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63" r:id="rId2"/>
    <p:sldId id="257" r:id="rId3"/>
    <p:sldId id="258" r:id="rId4"/>
    <p:sldId id="272" r:id="rId5"/>
    <p:sldId id="273" r:id="rId6"/>
    <p:sldId id="274" r:id="rId7"/>
    <p:sldId id="283" r:id="rId8"/>
    <p:sldId id="275" r:id="rId9"/>
    <p:sldId id="284" r:id="rId10"/>
    <p:sldId id="276" r:id="rId11"/>
    <p:sldId id="277" r:id="rId12"/>
    <p:sldId id="259" r:id="rId13"/>
    <p:sldId id="264" r:id="rId14"/>
    <p:sldId id="265" r:id="rId15"/>
    <p:sldId id="278" r:id="rId16"/>
    <p:sldId id="279" r:id="rId17"/>
    <p:sldId id="266" r:id="rId18"/>
    <p:sldId id="281" r:id="rId19"/>
    <p:sldId id="267" r:id="rId20"/>
    <p:sldId id="269" r:id="rId21"/>
    <p:sldId id="282" r:id="rId22"/>
    <p:sldId id="270" r:id="rId23"/>
  </p:sldIdLst>
  <p:sldSz cx="9144000" cy="6858000" type="screen4x3"/>
  <p:notesSz cx="7315200" cy="9601200"/>
  <p:defaultTextStyle>
    <a:defPPr>
      <a:defRPr lang="en-US"/>
    </a:defPPr>
    <a:lvl1pPr algn="ctr" rtl="0" fontAlgn="base">
      <a:spcBef>
        <a:spcPct val="0"/>
      </a:spcBef>
      <a:spcAft>
        <a:spcPct val="0"/>
      </a:spcAft>
      <a:defRPr sz="800" kern="1200">
        <a:solidFill>
          <a:srgbClr val="FFFFFF"/>
        </a:solidFill>
        <a:latin typeface="Clarendon Lt BT" pitchFamily="18" charset="0"/>
        <a:ea typeface="+mn-ea"/>
        <a:cs typeface="+mn-cs"/>
      </a:defRPr>
    </a:lvl1pPr>
    <a:lvl2pPr marL="457200" algn="ctr" rtl="0" fontAlgn="base">
      <a:spcBef>
        <a:spcPct val="0"/>
      </a:spcBef>
      <a:spcAft>
        <a:spcPct val="0"/>
      </a:spcAft>
      <a:defRPr sz="800" kern="1200">
        <a:solidFill>
          <a:srgbClr val="FFFFFF"/>
        </a:solidFill>
        <a:latin typeface="Clarendon Lt BT" pitchFamily="18" charset="0"/>
        <a:ea typeface="+mn-ea"/>
        <a:cs typeface="+mn-cs"/>
      </a:defRPr>
    </a:lvl2pPr>
    <a:lvl3pPr marL="914400" algn="ctr" rtl="0" fontAlgn="base">
      <a:spcBef>
        <a:spcPct val="0"/>
      </a:spcBef>
      <a:spcAft>
        <a:spcPct val="0"/>
      </a:spcAft>
      <a:defRPr sz="800" kern="1200">
        <a:solidFill>
          <a:srgbClr val="FFFFFF"/>
        </a:solidFill>
        <a:latin typeface="Clarendon Lt BT" pitchFamily="18" charset="0"/>
        <a:ea typeface="+mn-ea"/>
        <a:cs typeface="+mn-cs"/>
      </a:defRPr>
    </a:lvl3pPr>
    <a:lvl4pPr marL="1371600" algn="ctr" rtl="0" fontAlgn="base">
      <a:spcBef>
        <a:spcPct val="0"/>
      </a:spcBef>
      <a:spcAft>
        <a:spcPct val="0"/>
      </a:spcAft>
      <a:defRPr sz="800" kern="1200">
        <a:solidFill>
          <a:srgbClr val="FFFFFF"/>
        </a:solidFill>
        <a:latin typeface="Clarendon Lt BT" pitchFamily="18" charset="0"/>
        <a:ea typeface="+mn-ea"/>
        <a:cs typeface="+mn-cs"/>
      </a:defRPr>
    </a:lvl4pPr>
    <a:lvl5pPr marL="1828800" algn="ctr" rtl="0" fontAlgn="base">
      <a:spcBef>
        <a:spcPct val="0"/>
      </a:spcBef>
      <a:spcAft>
        <a:spcPct val="0"/>
      </a:spcAft>
      <a:defRPr sz="800" kern="1200">
        <a:solidFill>
          <a:srgbClr val="FFFFFF"/>
        </a:solidFill>
        <a:latin typeface="Clarendon Lt BT" pitchFamily="18" charset="0"/>
        <a:ea typeface="+mn-ea"/>
        <a:cs typeface="+mn-cs"/>
      </a:defRPr>
    </a:lvl5pPr>
    <a:lvl6pPr marL="2286000" algn="l" defTabSz="914400" rtl="0" eaLnBrk="1" latinLnBrk="0" hangingPunct="1">
      <a:defRPr sz="800" kern="1200">
        <a:solidFill>
          <a:srgbClr val="FFFFFF"/>
        </a:solidFill>
        <a:latin typeface="Clarendon Lt BT" pitchFamily="18" charset="0"/>
        <a:ea typeface="+mn-ea"/>
        <a:cs typeface="+mn-cs"/>
      </a:defRPr>
    </a:lvl6pPr>
    <a:lvl7pPr marL="2743200" algn="l" defTabSz="914400" rtl="0" eaLnBrk="1" latinLnBrk="0" hangingPunct="1">
      <a:defRPr sz="800" kern="1200">
        <a:solidFill>
          <a:srgbClr val="FFFFFF"/>
        </a:solidFill>
        <a:latin typeface="Clarendon Lt BT" pitchFamily="18" charset="0"/>
        <a:ea typeface="+mn-ea"/>
        <a:cs typeface="+mn-cs"/>
      </a:defRPr>
    </a:lvl7pPr>
    <a:lvl8pPr marL="3200400" algn="l" defTabSz="914400" rtl="0" eaLnBrk="1" latinLnBrk="0" hangingPunct="1">
      <a:defRPr sz="800" kern="1200">
        <a:solidFill>
          <a:srgbClr val="FFFFFF"/>
        </a:solidFill>
        <a:latin typeface="Clarendon Lt BT" pitchFamily="18" charset="0"/>
        <a:ea typeface="+mn-ea"/>
        <a:cs typeface="+mn-cs"/>
      </a:defRPr>
    </a:lvl8pPr>
    <a:lvl9pPr marL="3657600" algn="l" defTabSz="914400" rtl="0" eaLnBrk="1" latinLnBrk="0" hangingPunct="1">
      <a:defRPr sz="800" kern="1200">
        <a:solidFill>
          <a:srgbClr val="FFFFFF"/>
        </a:solidFill>
        <a:latin typeface="Clarendon Lt BT"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lromanoff"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9F5F5"/>
    <a:srgbClr val="808000"/>
    <a:srgbClr val="669900"/>
    <a:srgbClr val="99CC00"/>
    <a:srgbClr val="008000"/>
    <a:srgbClr val="009900"/>
    <a:srgbClr val="00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0" autoAdjust="0"/>
    <p:restoredTop sz="73174" autoAdjust="0"/>
  </p:normalViewPr>
  <p:slideViewPr>
    <p:cSldViewPr>
      <p:cViewPr varScale="1">
        <p:scale>
          <a:sx n="64" d="100"/>
          <a:sy n="64" d="100"/>
        </p:scale>
        <p:origin x="-1378" y="-77"/>
      </p:cViewPr>
      <p:guideLst>
        <p:guide orient="horz" pos="2160"/>
        <p:guide pos="2880"/>
      </p:guideLst>
    </p:cSldViewPr>
  </p:slideViewPr>
  <p:notesTextViewPr>
    <p:cViewPr>
      <p:scale>
        <a:sx n="109" d="100"/>
        <a:sy n="109"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defTabSz="966788">
              <a:defRPr sz="1300">
                <a:solidFill>
                  <a:schemeClr val="tx1"/>
                </a:solidFill>
                <a:latin typeface="Arial" charset="0"/>
              </a:defRPr>
            </a:lvl1pPr>
          </a:lstStyle>
          <a:p>
            <a:endParaRPr lang="en-US" altLang="en-US"/>
          </a:p>
        </p:txBody>
      </p:sp>
      <p:sp>
        <p:nvSpPr>
          <p:cNvPr id="84995"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solidFill>
                  <a:schemeClr val="tx1"/>
                </a:solidFill>
                <a:latin typeface="Arial" charset="0"/>
              </a:defRPr>
            </a:lvl1pPr>
          </a:lstStyle>
          <a:p>
            <a:endParaRPr lang="en-US" altLang="en-US"/>
          </a:p>
        </p:txBody>
      </p:sp>
      <p:sp>
        <p:nvSpPr>
          <p:cNvPr id="84996"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defTabSz="966788">
              <a:defRPr sz="1300">
                <a:solidFill>
                  <a:schemeClr val="tx1"/>
                </a:solidFill>
                <a:latin typeface="Arial" charset="0"/>
              </a:defRPr>
            </a:lvl1pPr>
          </a:lstStyle>
          <a:p>
            <a:endParaRPr lang="en-US" altLang="en-US"/>
          </a:p>
        </p:txBody>
      </p:sp>
      <p:sp>
        <p:nvSpPr>
          <p:cNvPr id="84997"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solidFill>
                  <a:schemeClr val="tx1"/>
                </a:solidFill>
                <a:latin typeface="Arial" charset="0"/>
              </a:defRPr>
            </a:lvl1pPr>
          </a:lstStyle>
          <a:p>
            <a:fld id="{24B49403-0DC0-465E-8FDE-19F0D2D843DB}" type="slidenum">
              <a:rPr lang="en-US" altLang="en-US"/>
              <a:pPr/>
              <a:t>‹#›</a:t>
            </a:fld>
            <a:endParaRPr lang="en-US" altLang="en-US"/>
          </a:p>
        </p:txBody>
      </p:sp>
    </p:spTree>
    <p:extLst>
      <p:ext uri="{BB962C8B-B14F-4D97-AF65-F5344CB8AC3E}">
        <p14:creationId xmlns:p14="http://schemas.microsoft.com/office/powerpoint/2010/main" val="1553468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defTabSz="966788">
              <a:defRPr sz="1300">
                <a:solidFill>
                  <a:schemeClr val="tx1"/>
                </a:solidFill>
                <a:latin typeface="Arial" charset="0"/>
              </a:defRPr>
            </a:lvl1pPr>
          </a:lstStyle>
          <a:p>
            <a:endParaRPr lang="en-US" altLang="en-US"/>
          </a:p>
        </p:txBody>
      </p:sp>
      <p:sp>
        <p:nvSpPr>
          <p:cNvPr id="37891"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solidFill>
                  <a:schemeClr val="tx1"/>
                </a:solidFill>
                <a:latin typeface="Arial" charset="0"/>
              </a:defRPr>
            </a:lvl1pPr>
          </a:lstStyle>
          <a:p>
            <a:endParaRPr lang="en-US" altLang="en-US"/>
          </a:p>
        </p:txBody>
      </p:sp>
      <p:sp>
        <p:nvSpPr>
          <p:cNvPr id="37892" name="Rectangle 4"/>
          <p:cNvSpPr>
            <a:spLocks noRo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894"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defTabSz="966788">
              <a:defRPr sz="1300">
                <a:solidFill>
                  <a:schemeClr val="tx1"/>
                </a:solidFill>
                <a:latin typeface="Arial" charset="0"/>
              </a:defRPr>
            </a:lvl1pPr>
          </a:lstStyle>
          <a:p>
            <a:endParaRPr lang="en-US" altLang="en-US"/>
          </a:p>
        </p:txBody>
      </p:sp>
      <p:sp>
        <p:nvSpPr>
          <p:cNvPr id="37895"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solidFill>
                  <a:schemeClr val="tx1"/>
                </a:solidFill>
                <a:latin typeface="Arial" charset="0"/>
              </a:defRPr>
            </a:lvl1pPr>
          </a:lstStyle>
          <a:p>
            <a:fld id="{91B50AC3-DE36-4343-8FF8-535912805A6C}" type="slidenum">
              <a:rPr lang="en-US" altLang="en-US"/>
              <a:pPr/>
              <a:t>‹#›</a:t>
            </a:fld>
            <a:endParaRPr lang="en-US" altLang="en-US"/>
          </a:p>
        </p:txBody>
      </p:sp>
    </p:spTree>
    <p:extLst>
      <p:ext uri="{BB962C8B-B14F-4D97-AF65-F5344CB8AC3E}">
        <p14:creationId xmlns:p14="http://schemas.microsoft.com/office/powerpoint/2010/main" val="13092798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41B4F-3A83-4E35-A94C-02119F5D6613}" type="slidenum">
              <a:rPr lang="en-US" altLang="en-US"/>
              <a:pPr/>
              <a:t>1</a:t>
            </a:fld>
            <a:endParaRPr lang="en-US" altLang="en-US"/>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ltLang="en-US" dirty="0">
                <a:latin typeface="Times New Roman" pitchFamily="18" charset="0"/>
              </a:rPr>
              <a:t>Note to Teachers: This slideshow is intended to be an overview of the temperate rainforest in Southeast Alaska. You will want to take time ahead of presenting this to your students to review the slides and use the notes as a guideline to create your own </a:t>
            </a:r>
            <a:r>
              <a:rPr lang="en-US" altLang="en-US" dirty="0" smtClean="0">
                <a:latin typeface="Times New Roman" pitchFamily="18" charset="0"/>
              </a:rPr>
              <a:t>presentation. </a:t>
            </a:r>
            <a:r>
              <a:rPr lang="en-US" altLang="en-US" dirty="0">
                <a:latin typeface="Times New Roman" pitchFamily="18" charset="0"/>
              </a:rPr>
              <a:t>The notes are not intended to be read as a </a:t>
            </a:r>
            <a:r>
              <a:rPr lang="en-US" altLang="en-US" dirty="0" smtClean="0">
                <a:latin typeface="Times New Roman" pitchFamily="18" charset="0"/>
              </a:rPr>
              <a:t>script. </a:t>
            </a:r>
            <a:r>
              <a:rPr lang="en-US" altLang="en-US" dirty="0">
                <a:latin typeface="Times New Roman" pitchFamily="18" charset="0"/>
              </a:rPr>
              <a:t>There is very little text with the images, so you may include as much information as you like, depending upon your students interest and attention.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BBA0C7-1D35-4DC7-A240-A185628C2C65}" type="slidenum">
              <a:rPr lang="en-US" altLang="en-US"/>
              <a:pPr/>
              <a:t>10</a:t>
            </a:fld>
            <a:endParaRPr lang="en-US" altLang="en-US"/>
          </a:p>
        </p:txBody>
      </p:sp>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altLang="en-US" dirty="0" smtClean="0">
                <a:latin typeface="Times New Roman" pitchFamily="18" charset="0"/>
              </a:rPr>
              <a:t>Fallen </a:t>
            </a:r>
            <a:r>
              <a:rPr lang="en-US" altLang="en-US" dirty="0">
                <a:latin typeface="Times New Roman" pitchFamily="18" charset="0"/>
              </a:rPr>
              <a:t>trees are scattered throughout the rainforest. These “dead” trees support all kinds of living creatures including: insects, small mammals and birds. Seedlings start to grow on decaying fallen tree trunks, because the decaying wood is excellent substrate for seeds to germinate and grow, decaying wood provides nutrients to the young trees and fallen logs hold seedlings above other plant competition on the ground. These fallen trees act as nurseries for seedlings and are called “nurse logs”. Long after the fallen tree has decayed, there is evidence of  this “nurse log”; young trees growing in rows, as if they were planted by hand. </a:t>
            </a:r>
          </a:p>
          <a:p>
            <a:r>
              <a:rPr lang="en-US" altLang="en-US" dirty="0" smtClean="0">
                <a:latin typeface="Times New Roman" pitchFamily="18" charset="0"/>
              </a:rPr>
              <a:t>Can </a:t>
            </a:r>
            <a:r>
              <a:rPr lang="en-US" altLang="en-US" dirty="0">
                <a:latin typeface="Times New Roman" pitchFamily="18" charset="0"/>
              </a:rPr>
              <a:t>you think of other ways fallen trees are beneficial to plants and animals of the rainforest? What happens when a tree falls into a stream? (The fallen tree slows the current, creating pools for fish and insects. This is important habitat. The fallen log also stabilizes the stream bank, minimizing erosion.)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E46ED-677B-4ED8-891C-698D06605EFD}" type="slidenum">
              <a:rPr lang="en-US" altLang="en-US"/>
              <a:pPr/>
              <a:t>11</a:t>
            </a:fld>
            <a:endParaRPr lang="en-US" altLang="en-US"/>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ltLang="en-US" dirty="0">
                <a:latin typeface="Times New Roman" pitchFamily="18" charset="0"/>
              </a:rPr>
              <a:t>	Winter storms are fast and furious, toppling large swaths of trees, leaving a thick layer of wood and needles to decompose on the forest floor. The atmospheric carbon that has accumulated in the trees and is not consumed by other organisms, is buried in the forest. Otherwise, the carbon would continue to accumulate in the atmosphere. Accumulations of carbon dioxide in the atmosphere are increasing dramatically. Many scientists believe this is leading to global climate change. (The Greenhouse Effect) Temperate rainforests help slow down the release of carbon. This is just one of many important roles the rainforest plays in our lives.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873A9D-3225-4B76-BB34-EA03191665FB}" type="slidenum">
              <a:rPr lang="en-US" altLang="en-US"/>
              <a:pPr/>
              <a:t>12</a:t>
            </a:fld>
            <a:endParaRPr lang="en-US" altLang="en-US"/>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altLang="en-US" dirty="0" smtClean="0">
                <a:latin typeface="Times New Roman" pitchFamily="18" charset="0"/>
              </a:rPr>
              <a:t>The </a:t>
            </a:r>
            <a:r>
              <a:rPr lang="en-US" altLang="en-US" dirty="0">
                <a:latin typeface="Times New Roman" pitchFamily="18" charset="0"/>
              </a:rPr>
              <a:t>Alaskan rainforest is home to a complex web of ecological inter-relationships that scientists are just beginning to understand. What do you think about this question? How do fish feed the rainforest?</a:t>
            </a:r>
          </a:p>
          <a:p>
            <a:r>
              <a:rPr lang="en-US" altLang="en-US" dirty="0" smtClean="0">
                <a:latin typeface="Times New Roman" pitchFamily="18" charset="0"/>
              </a:rPr>
              <a:t/>
            </a:r>
            <a:br>
              <a:rPr lang="en-US" altLang="en-US" dirty="0" smtClean="0">
                <a:latin typeface="Times New Roman" pitchFamily="18" charset="0"/>
              </a:rPr>
            </a:br>
            <a:r>
              <a:rPr lang="en-US" altLang="en-US" dirty="0" smtClean="0">
                <a:latin typeface="Times New Roman" pitchFamily="18" charset="0"/>
              </a:rPr>
              <a:t>There </a:t>
            </a:r>
            <a:r>
              <a:rPr lang="en-US" altLang="en-US" dirty="0">
                <a:latin typeface="Times New Roman" pitchFamily="18" charset="0"/>
              </a:rPr>
              <a:t>are rich populations of invertebrates, such as stoneflies and mayflies, in freshwater streams where salmon spawn. It turns out that Pacific salmon, which return to their birth streams to reproduce and die, carry lots of nutrients accumulated in their bodies during years of life in the ocean. After they die, these nutrients are released into the streams, fertilizing and enriching the stream and all the other animals living in the stream. Even the trees and shrubs growing near the stream benefit. Bears, eagles, marten, wolves and other </a:t>
            </a:r>
            <a:r>
              <a:rPr lang="en-US" altLang="en-US" dirty="0" err="1">
                <a:latin typeface="Times New Roman" pitchFamily="18" charset="0"/>
              </a:rPr>
              <a:t>piscivores</a:t>
            </a:r>
            <a:r>
              <a:rPr lang="en-US" altLang="en-US" dirty="0">
                <a:latin typeface="Times New Roman" pitchFamily="18" charset="0"/>
              </a:rPr>
              <a:t> (fish eaters) haul thousands of carcasses each year onto the stream banks, where they are partially consumed and left to fertilize the forest.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4C2D5A-1A2D-41B1-9E8A-27E66366D0B3}" type="slidenum">
              <a:rPr lang="en-US" altLang="en-US"/>
              <a:pPr/>
              <a:t>13</a:t>
            </a:fld>
            <a:endParaRPr lang="en-US" altLang="en-US"/>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pPr>
              <a:lnSpc>
                <a:spcPct val="80000"/>
              </a:lnSpc>
            </a:pPr>
            <a:r>
              <a:rPr lang="en-US" altLang="en-US" dirty="0" smtClean="0">
                <a:latin typeface="Times New Roman" pitchFamily="18" charset="0"/>
              </a:rPr>
              <a:t>Less </a:t>
            </a:r>
            <a:r>
              <a:rPr lang="en-US" altLang="en-US" dirty="0">
                <a:latin typeface="Times New Roman" pitchFamily="18" charset="0"/>
              </a:rPr>
              <a:t>obvious, but no less important, are the inter-relationships that exist on a microscopic level. With the aid of a microscope, one can look closely at the individual needles of old trees and see a complex community of single-cell algae, yeasts and bacteria coating the surface. Scientists call this “</a:t>
            </a:r>
            <a:r>
              <a:rPr lang="en-US" altLang="en-US" dirty="0" err="1">
                <a:latin typeface="Times New Roman" pitchFamily="18" charset="0"/>
              </a:rPr>
              <a:t>scuzz</a:t>
            </a:r>
            <a:r>
              <a:rPr lang="en-US" altLang="en-US" dirty="0">
                <a:latin typeface="Times New Roman" pitchFamily="18" charset="0"/>
              </a:rPr>
              <a:t>” and it is food for lots of tiny grazing invertebrates, such as mites and springtails. Moving one step up the food chain, larger invertebrates, such as spiders, prey upon the mites and springtails. Here, finally, is a species that the average hiker in the forest will notice. Scientists think this microscopic community of grazers and predators explains the temperate rainforest’s incredible resistance to attack by insect pests. Predacious insects and spiders help to thwart attacks by leaf-eating insects that would otherwise cause severe damage to the trees.</a:t>
            </a:r>
          </a:p>
          <a:p>
            <a:pPr>
              <a:lnSpc>
                <a:spcPct val="80000"/>
              </a:lnSpc>
            </a:pPr>
            <a:r>
              <a:rPr lang="en-US" altLang="en-US" dirty="0">
                <a:latin typeface="Times New Roman" pitchFamily="18" charset="0"/>
              </a:rPr>
              <a:t> </a:t>
            </a:r>
            <a:r>
              <a:rPr lang="en-US" altLang="en-US" dirty="0" smtClean="0">
                <a:latin typeface="Times New Roman" pitchFamily="18" charset="0"/>
              </a:rPr>
              <a:t/>
            </a:r>
            <a:br>
              <a:rPr lang="en-US" altLang="en-US" dirty="0" smtClean="0">
                <a:latin typeface="Times New Roman" pitchFamily="18" charset="0"/>
              </a:rPr>
            </a:br>
            <a:r>
              <a:rPr lang="en-US" altLang="en-US" dirty="0" smtClean="0">
                <a:latin typeface="Times New Roman" pitchFamily="18" charset="0"/>
              </a:rPr>
              <a:t>Just </a:t>
            </a:r>
            <a:r>
              <a:rPr lang="en-US" altLang="en-US" dirty="0">
                <a:latin typeface="Times New Roman" pitchFamily="18" charset="0"/>
              </a:rPr>
              <a:t>as “</a:t>
            </a:r>
            <a:r>
              <a:rPr lang="en-US" altLang="en-US" dirty="0" err="1">
                <a:latin typeface="Times New Roman" pitchFamily="18" charset="0"/>
              </a:rPr>
              <a:t>scuzz</a:t>
            </a:r>
            <a:r>
              <a:rPr lang="en-US" altLang="en-US" dirty="0">
                <a:latin typeface="Times New Roman" pitchFamily="18" charset="0"/>
              </a:rPr>
              <a:t>” grows on needles at the top of a towering 200-foot tree, an entirely different microscopic community is at work on the other end of the tree—its roots. Roots branch into finer rootlets that eventually end in millions of tiny “hairs” barely visible to the human eye. This is where nutrients and water transfer from soil to tree. In a healthy forest, the soil is filled with microscopic organisms, including a special type of mycorrhizal fungi (fungus-root) that coat the surface of the tiniest root hairs. These fungi help in the absorption of nutrients (minerals, nitrogen and carbon) and water by the tree, and in return receive nourishment (carbohydrates) from the tree.  Without these fungi, tree growth is limited. The fungi are unable to live </a:t>
            </a:r>
            <a:r>
              <a:rPr lang="en-US" altLang="en-US" dirty="0" err="1">
                <a:latin typeface="Times New Roman" pitchFamily="18" charset="0"/>
              </a:rPr>
              <a:t>independenly</a:t>
            </a:r>
            <a:r>
              <a:rPr lang="en-US" altLang="en-US" dirty="0">
                <a:latin typeface="Times New Roman" pitchFamily="18" charset="0"/>
              </a:rPr>
              <a:t>.</a:t>
            </a:r>
          </a:p>
          <a:p>
            <a:pPr>
              <a:lnSpc>
                <a:spcPct val="80000"/>
              </a:lnSpc>
            </a:pPr>
            <a:r>
              <a:rPr lang="en-US" altLang="en-US" dirty="0" smtClean="0">
                <a:latin typeface="Times New Roman" pitchFamily="18" charset="0"/>
              </a:rPr>
              <a:t/>
            </a:r>
            <a:br>
              <a:rPr lang="en-US" altLang="en-US" dirty="0" smtClean="0">
                <a:latin typeface="Times New Roman" pitchFamily="18" charset="0"/>
              </a:rPr>
            </a:br>
            <a:r>
              <a:rPr lang="en-US" altLang="en-US" dirty="0" smtClean="0">
                <a:latin typeface="Times New Roman" pitchFamily="18" charset="0"/>
              </a:rPr>
              <a:t>So </a:t>
            </a:r>
            <a:r>
              <a:rPr lang="en-US" altLang="en-US" dirty="0">
                <a:latin typeface="Times New Roman" pitchFamily="18" charset="0"/>
              </a:rPr>
              <a:t>from the tips of needles to the tips of root hairs and on every surface between, complex ecological relationships are playing themselves out in the Alaska rainforest. It is this interweaving (ecological web) that contributes to the stability and vitality of this unique ecosystem. Untold secrets of the Alaskan rainforest will undoubtedly be discovered by future generations of scientists. Perhaps even some of you! We’ve only begun to scratch the surface.</a:t>
            </a:r>
          </a:p>
          <a:p>
            <a:pPr>
              <a:lnSpc>
                <a:spcPct val="80000"/>
              </a:lnSpc>
            </a:pPr>
            <a:r>
              <a:rPr lang="en-US" altLang="en-US" dirty="0" smtClean="0">
                <a:latin typeface="Times New Roman" pitchFamily="18" charset="0"/>
              </a:rPr>
              <a:t>Can </a:t>
            </a:r>
            <a:r>
              <a:rPr lang="en-US" altLang="en-US" dirty="0">
                <a:latin typeface="Times New Roman" pitchFamily="18" charset="0"/>
              </a:rPr>
              <a:t>you think of any other inter-relationships in the rainforest? think about food chains…</a:t>
            </a:r>
          </a:p>
          <a:p>
            <a:pPr>
              <a:lnSpc>
                <a:spcPct val="80000"/>
              </a:lnSpc>
            </a:pPr>
            <a:r>
              <a:rPr lang="en-US" altLang="en-US" dirty="0">
                <a:latin typeface="Times New Roman" pitchFamily="18" charset="0"/>
              </a:rPr>
              <a:t>	</a:t>
            </a:r>
          </a:p>
          <a:p>
            <a:pPr>
              <a:lnSpc>
                <a:spcPct val="80000"/>
              </a:lnSpc>
            </a:pPr>
            <a:endParaRPr lang="en-US" altLang="en-US" dirty="0">
              <a:latin typeface="Times New Roman" pitchFamily="18" charset="0"/>
            </a:endParaRPr>
          </a:p>
          <a:p>
            <a:pPr>
              <a:lnSpc>
                <a:spcPct val="80000"/>
              </a:lnSpc>
            </a:pPr>
            <a:endParaRPr lang="en-US" altLang="en-US" dirty="0">
              <a:latin typeface="Times New Roman" pitchFamily="18" charset="0"/>
            </a:endParaRPr>
          </a:p>
          <a:p>
            <a:pPr>
              <a:lnSpc>
                <a:spcPct val="80000"/>
              </a:lnSpc>
            </a:pPr>
            <a:endParaRPr lang="en-US" altLang="en-US" dirty="0">
              <a:latin typeface="Times New Roman" pitchFamily="18" charset="0"/>
            </a:endParaRPr>
          </a:p>
          <a:p>
            <a:pPr>
              <a:lnSpc>
                <a:spcPct val="80000"/>
              </a:lnSpc>
            </a:pPr>
            <a:endParaRPr lang="en-US" altLang="en-US"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0E9659-A521-422E-A659-61E54DFC59D9}" type="slidenum">
              <a:rPr lang="en-US" altLang="en-US"/>
              <a:pPr/>
              <a:t>14</a:t>
            </a:fld>
            <a:endParaRPr lang="en-US" altLang="en-US"/>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ltLang="en-US" dirty="0" smtClean="0">
                <a:latin typeface="Times New Roman" pitchFamily="18" charset="0"/>
              </a:rPr>
              <a:t>The </a:t>
            </a:r>
            <a:r>
              <a:rPr lang="en-US" altLang="en-US" dirty="0">
                <a:latin typeface="Times New Roman" pitchFamily="18" charset="0"/>
              </a:rPr>
              <a:t>rainforest environment of Alaska is home to at least 40 species of land mammals, more than 200 species of birds, 5 amphibians and a single reptile species (the garter snake). The ways in which these species make a living in the rainforest are as fascinating as they are varied.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2A5E07-C9EA-49F9-B29E-600C4AF935DE}" type="slidenum">
              <a:rPr lang="en-US" altLang="en-US"/>
              <a:pPr/>
              <a:t>15</a:t>
            </a:fld>
            <a:endParaRPr lang="en-US" altLang="en-U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ltLang="en-US" dirty="0" smtClean="0">
                <a:latin typeface="Times New Roman" pitchFamily="18" charset="0"/>
              </a:rPr>
              <a:t>The </a:t>
            </a:r>
            <a:r>
              <a:rPr lang="en-US" altLang="en-US" dirty="0">
                <a:latin typeface="Times New Roman" pitchFamily="18" charset="0"/>
              </a:rPr>
              <a:t>northern flying squirrel is a small nocturnal mammal known for its ability to glide on specialized flaps of skin up to 100 yards (the length of a soccer field) through the forest canopy. This secretive creature eats lichens found in the forest canopy (treetops) and truffles, an aromatic underground fungi. Different than the seed-eating diets of most squirrels, this diet is perfectly matched to the moist environment of the Alaskan rainforest with its diversity and abundance of lichens and fungi.</a:t>
            </a:r>
          </a:p>
          <a:p>
            <a:r>
              <a:rPr lang="en-US" altLang="en-US" dirty="0">
                <a:latin typeface="Times New Roman" pitchFamily="18" charset="0"/>
              </a:rPr>
              <a:t>	</a:t>
            </a:r>
            <a:endParaRPr lang="en-US" altLang="en-US" dirty="0" smtClean="0">
              <a:latin typeface="Times New Roman" pitchFamily="18" charset="0"/>
            </a:endParaRPr>
          </a:p>
          <a:p>
            <a:r>
              <a:rPr lang="en-US" altLang="en-US" dirty="0" smtClean="0">
                <a:latin typeface="Times New Roman" pitchFamily="18" charset="0"/>
              </a:rPr>
              <a:t>The </a:t>
            </a:r>
            <a:r>
              <a:rPr lang="en-US" altLang="en-US" dirty="0">
                <a:latin typeface="Times New Roman" pitchFamily="18" charset="0"/>
              </a:rPr>
              <a:t>rough-skinned newt is one of the most poisonous salamanders on earth, with glands under its skin that contain a toxin ten times more potent than cyanide. Predators steer clear of this salamander. Despite looking like a dragon as it creeps through the old-growth understory and emerges from its favored haunts beneath rotten logs or small seeps, the four-inch-long newt is really a non-threatening creature of the rainforest. (as long as you don’t eat them!)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F4B84-B76A-4A9F-B62A-E7E6D0D0676D}" type="slidenum">
              <a:rPr lang="en-US" altLang="en-US"/>
              <a:pPr/>
              <a:t>16</a:t>
            </a:fld>
            <a:endParaRPr lang="en-US" altLang="en-US"/>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ltLang="en-US" dirty="0" smtClean="0"/>
              <a:t>Larger </a:t>
            </a:r>
            <a:r>
              <a:rPr lang="en-US" altLang="en-US" dirty="0"/>
              <a:t>mammals, such as wolves and deer, have been more intensively studied than the smaller animals living in the Alaskan rainforest. Beginning in the 1970’s, state biologists initiated studies on the role old-growth forest plays in providing habitat for Sitka black-tailed deer. Among other things, biologists learned that the multi-layered canopy of the old-growth forest intercepts (catches) most of the winter’s snow, making plants on the ground below available to deer. And the larger the trees, the more snow they intercepted. Biologists also discovered that plants which are grown in the shade of the forest are more nutritious and digestible than the same plant species grown in open </a:t>
            </a:r>
            <a:r>
              <a:rPr lang="en-US" altLang="en-US" dirty="0" smtClean="0"/>
              <a:t>clear-cuts</a:t>
            </a:r>
            <a:r>
              <a:rPr lang="en-US" altLang="en-US" dirty="0"/>
              <a:t>.</a:t>
            </a:r>
          </a:p>
          <a:p>
            <a:endParaRPr lang="en-US" altLang="en-US" dirty="0" smtClean="0"/>
          </a:p>
          <a:p>
            <a:r>
              <a:rPr lang="en-US" altLang="en-US" dirty="0" smtClean="0"/>
              <a:t>Healthy </a:t>
            </a:r>
            <a:r>
              <a:rPr lang="en-US" altLang="en-US" dirty="0"/>
              <a:t>deep populations are important for many reason including food for the Alexander Archipelago wolf. A smaller, darker-colored variant of its northern cousins, the Alexander Archipelago wolf is a subspecies linked to the rainforest environment. These wolves range over 100-square-mile territories in search of deer, their primary prey. However, they supplement this diet with some unexpected prey, including waterfowl, seals, salmon and even black bears! One study found wolves feeding heavily on salmon, foraging similarly to the celebrated bears of coastal Alaska.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0BEA0B-BB70-469F-B283-61A26B51C0ED}" type="slidenum">
              <a:rPr lang="en-US" altLang="en-US"/>
              <a:pPr/>
              <a:t>17</a:t>
            </a:fld>
            <a:endParaRPr lang="en-US" altLang="en-US"/>
          </a:p>
        </p:txBody>
      </p:sp>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ltLang="en-US" dirty="0" smtClean="0">
                <a:latin typeface="Times New Roman" pitchFamily="18" charset="0"/>
              </a:rPr>
              <a:t>A </a:t>
            </a:r>
            <a:r>
              <a:rPr lang="en-US" altLang="en-US" dirty="0">
                <a:latin typeface="Times New Roman" pitchFamily="18" charset="0"/>
              </a:rPr>
              <a:t>diverse array of birds inhabit the rainforest. While many rainforest species are migratory (e.g. warblers, hummingbirds and thrushes), others such as ravens, chickadees and winter wrens remain in the rainforest throughout the year. Unlike most songbirds, winter wrens defend their territories year-round, giving us songs in all seasons.</a:t>
            </a:r>
          </a:p>
          <a:p>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7667C-F9AF-44BC-9710-E837718D69BB}" type="slidenum">
              <a:rPr lang="en-US" altLang="en-US"/>
              <a:pPr/>
              <a:t>18</a:t>
            </a:fld>
            <a:endParaRPr lang="en-US" altLang="en-US"/>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ltLang="en-US">
                <a:latin typeface="Times New Roman" pitchFamily="18" charset="0"/>
              </a:rPr>
              <a:t>	Some species such as the northern goshawk prefer undisturbed rainforest for foraging and successful breeding. Much research has been done on goshawks in Southeast Alaska, as habitat loss, primarily as a result of logging, poses a threat. The population was under consideration to be listed as a threatened species under the Nation’s Endangered Species Act. However a recent decision was made not to list the goshawk. Even so, there is enough of a threat to these birds that it is currently listed as a “Species of Special Concern”, on Alaska’s list. State species of concern are given special consideration in the planning and permitting projects affecting the species’ habitat on state lands. </a:t>
            </a:r>
          </a:p>
          <a:p>
            <a:r>
              <a:rPr lang="en-US" altLang="en-US">
                <a:latin typeface="Times New Roman" pitchFamily="18" charset="0"/>
              </a:rPr>
              <a:t>	The Marbled Murrelet</a:t>
            </a:r>
            <a:r>
              <a:rPr lang="en-US" altLang="en-US" b="1">
                <a:latin typeface="Times New Roman" pitchFamily="18" charset="0"/>
              </a:rPr>
              <a:t> </a:t>
            </a:r>
            <a:r>
              <a:rPr lang="en-US" altLang="en-US">
                <a:latin typeface="Times New Roman" pitchFamily="18" charset="0"/>
              </a:rPr>
              <a:t>is a seabird that spends most of its life on the ocean. Unlike most seabirds, the marbled murrelet nests on moss-covered limbs high in old-growth . These nests are extremely difficult to find, only six have been documented in Southeast and an additional 27 nests documented in Alaska. Marbled Murrelets are dependent upon old-growth forests  for nesting. These birds are federally listed as a threatened species, under the Endangered Species Act.  The loss of habitat due to logging in the Pacific Northwest contributed to its decline.  Here in Alaska, the Marbled Murrelet population is approximately 800,000 according to a 1998 Breeding Bird Survey, which used survey data from as far back as 1993/94. However, research conducted by USFWS indicate significant declines in Prince William Sound (approx. 65%) and in Glacier Bay (74%) since 1990. It is not known what has caused these declines, but scientists speculate it is primarily related to factors associated with ocean conditions. Trends in Marbled Murrelet population for Southeast Alaska are not known at this time.</a:t>
            </a:r>
          </a:p>
          <a:p>
            <a:r>
              <a:rPr lang="en-US" altLang="en-US">
                <a:latin typeface="Times New Roman" pitchFamily="18" charset="0"/>
              </a:rPr>
              <a:t>	Songbirds, such as the Townsend’s Warbler, migrate to Alaska to breed and raise their young. They depend on healthy habitats in Alaska as well as in their wintering grounds in the lower 48 states, Mexico and Central America. Over the past decade, songbird populations have been declining. Scientists attribute this decline to several factors, including loss of habitat, disease, and predation by both natural predators and increasingly by domestic cats.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BC2DD1-7AC6-4154-BF4E-84DF47B68D77}" type="slidenum">
              <a:rPr lang="en-US" altLang="en-US"/>
              <a:pPr/>
              <a:t>19</a:t>
            </a:fld>
            <a:endParaRPr lang="en-US" altLang="en-US"/>
          </a:p>
        </p:txBody>
      </p:sp>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ltLang="en-US" sz="1000" dirty="0" smtClean="0">
                <a:latin typeface="Times New Roman" pitchFamily="18" charset="0"/>
              </a:rPr>
              <a:t>The </a:t>
            </a:r>
            <a:r>
              <a:rPr lang="en-US" altLang="en-US" sz="1000" dirty="0">
                <a:latin typeface="Times New Roman" pitchFamily="18" charset="0"/>
              </a:rPr>
              <a:t>Alaskan rainforest is large – and largely undeveloped. In Southeast Alaska there are hundreds of islands, 15,000 miles of coastline, over 19 million land acres, and over 5 million acres of pristine old-growth rainforest. Most important– over 90% of the land in Southeast Alaska is public land—managed for you. Proposed uses of public lands invite strong public participation and debate over the future of these lands. Some desire a greater emphasis on logging, mining or tourism developments; others want more wilderness or habitat protection for fish and wildlife. The Forest Service, the primary public land manager in Southeast,  makes these land management decisions based on the best available science and national direction. Biologists with the Alaska Department of Fish and Game and other cooperating federal agencies participate in the process by providing valuable research information and expertise. Decisions don’t always end there, sometimes US Congress becomes involved in policy decisions.</a:t>
            </a:r>
          </a:p>
          <a:p>
            <a:r>
              <a:rPr lang="en-US" altLang="en-US" sz="1000" dirty="0" smtClean="0">
                <a:latin typeface="Times New Roman" pitchFamily="18" charset="0"/>
              </a:rPr>
              <a:t/>
            </a:r>
            <a:br>
              <a:rPr lang="en-US" altLang="en-US" sz="1000" dirty="0" smtClean="0">
                <a:latin typeface="Times New Roman" pitchFamily="18" charset="0"/>
              </a:rPr>
            </a:br>
            <a:r>
              <a:rPr lang="en-US" altLang="en-US" sz="1000" dirty="0" smtClean="0">
                <a:latin typeface="Times New Roman" pitchFamily="18" charset="0"/>
              </a:rPr>
              <a:t>One </a:t>
            </a:r>
            <a:r>
              <a:rPr lang="en-US" altLang="en-US" sz="1000" dirty="0">
                <a:latin typeface="Times New Roman" pitchFamily="18" charset="0"/>
              </a:rPr>
              <a:t>of the most critical and long-lasting debates has been over the use of </a:t>
            </a:r>
            <a:r>
              <a:rPr lang="en-US" altLang="en-US" sz="1000" dirty="0" smtClean="0">
                <a:latin typeface="Times New Roman" pitchFamily="18" charset="0"/>
              </a:rPr>
              <a:t>clear-cut </a:t>
            </a:r>
            <a:r>
              <a:rPr lang="en-US" altLang="en-US" sz="1000" dirty="0">
                <a:latin typeface="Times New Roman" pitchFamily="18" charset="0"/>
              </a:rPr>
              <a:t>logging techniques. Research studies by multiple agencies have focused on this issue.  Several findings have emerged. </a:t>
            </a:r>
            <a:r>
              <a:rPr lang="en-US" altLang="en-US" sz="1000" dirty="0" smtClean="0">
                <a:latin typeface="Times New Roman" pitchFamily="18" charset="0"/>
              </a:rPr>
              <a:t>Clear-cut </a:t>
            </a:r>
            <a:r>
              <a:rPr lang="en-US" altLang="en-US" sz="1000" dirty="0">
                <a:latin typeface="Times New Roman" pitchFamily="18" charset="0"/>
              </a:rPr>
              <a:t>logging creates two distinct stages of forest succession, both of which differ from the old-growth forests they replace. Young </a:t>
            </a:r>
            <a:r>
              <a:rPr lang="en-US" altLang="en-US" sz="1000" dirty="0" smtClean="0">
                <a:latin typeface="Times New Roman" pitchFamily="18" charset="0"/>
              </a:rPr>
              <a:t>clear-cuts</a:t>
            </a:r>
            <a:r>
              <a:rPr lang="en-US" altLang="en-US" sz="1000" dirty="0">
                <a:latin typeface="Times New Roman" pitchFamily="18" charset="0"/>
              </a:rPr>
              <a:t>, less than 30 years old, are relatively open and produce abundant understory growth. The value of these early </a:t>
            </a:r>
            <a:r>
              <a:rPr lang="en-US" altLang="en-US" sz="1000" dirty="0" smtClean="0">
                <a:latin typeface="Times New Roman" pitchFamily="18" charset="0"/>
              </a:rPr>
              <a:t>clear-cuts </a:t>
            </a:r>
            <a:r>
              <a:rPr lang="en-US" altLang="en-US" sz="1000" dirty="0">
                <a:latin typeface="Times New Roman" pitchFamily="18" charset="0"/>
              </a:rPr>
              <a:t>to wildlife depends on the species and the season. As we saw in the succession illustration, after 30-35 years, the young trees overtop shrubs and shade out most of the understory plants. These older second-growth stands provide poor habitat for most wildlife species, and are very long-lasting. It takes over 200 years for these stands to reacquire the uneven-aged tree structure and understory of old growth. Because the effects of this habitat change are not realized until decades after logging, and then last long into the future, the full effect on forest wildlife can be difficult to anticipate.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0BEE4-5781-4961-90E4-73C266DD3D96}" type="slidenum">
              <a:rPr lang="en-US" altLang="en-US"/>
              <a:pPr/>
              <a:t>2</a:t>
            </a:fld>
            <a:endParaRPr lang="en-US" altLang="en-US"/>
          </a:p>
        </p:txBody>
      </p:sp>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ltLang="en-US" dirty="0" smtClean="0">
                <a:latin typeface="Times New Roman" pitchFamily="18" charset="0"/>
              </a:rPr>
              <a:t>Where </a:t>
            </a:r>
            <a:r>
              <a:rPr lang="en-US" altLang="en-US" dirty="0">
                <a:latin typeface="Times New Roman" pitchFamily="18" charset="0"/>
              </a:rPr>
              <a:t>do we find temperate rainforests in the world? They extend from northern California, along coastal British Columbia and to the eastern edge of Kodiak archipelago in southcentral Alaska. Southeast Alaska lies at the heart of the North American temperate rainforest. Smaller temperate rainforest are found in southern Chile, Scandinavia, New Zealand and Tasmania.</a:t>
            </a:r>
          </a:p>
          <a:p>
            <a:r>
              <a:rPr lang="en-US" altLang="en-US" dirty="0" smtClean="0">
                <a:latin typeface="Times New Roman" pitchFamily="18" charset="0"/>
              </a:rPr>
              <a:t/>
            </a:r>
            <a:br>
              <a:rPr lang="en-US" altLang="en-US" dirty="0" smtClean="0">
                <a:latin typeface="Times New Roman" pitchFamily="18" charset="0"/>
              </a:rPr>
            </a:br>
            <a:r>
              <a:rPr lang="en-US" altLang="en-US" dirty="0" smtClean="0">
                <a:latin typeface="Times New Roman" pitchFamily="18" charset="0"/>
              </a:rPr>
              <a:t>Much </a:t>
            </a:r>
            <a:r>
              <a:rPr lang="en-US" altLang="en-US" dirty="0">
                <a:latin typeface="Times New Roman" pitchFamily="18" charset="0"/>
              </a:rPr>
              <a:t>of Alaska’s rainforest is on National Forest land. National Forests are public lands managed by the Forest Service. About 77% of Southeast Alaska, the nation’s largest is </a:t>
            </a:r>
            <a:r>
              <a:rPr lang="en-US" altLang="en-US" dirty="0" err="1">
                <a:latin typeface="Times New Roman" pitchFamily="18" charset="0"/>
              </a:rPr>
              <a:t>Tongass</a:t>
            </a:r>
            <a:r>
              <a:rPr lang="en-US" altLang="en-US" dirty="0">
                <a:latin typeface="Times New Roman" pitchFamily="18" charset="0"/>
              </a:rPr>
              <a:t> National Forest. The nation’s second largest national forest, the Chugach, extends north from Cordova to Kodiak. </a:t>
            </a:r>
            <a:r>
              <a:rPr lang="en-US" altLang="en-US" dirty="0" smtClean="0">
                <a:latin typeface="Times New Roman" pitchFamily="18" charset="0"/>
              </a:rPr>
              <a:t/>
            </a:r>
            <a:br>
              <a:rPr lang="en-US" altLang="en-US" dirty="0" smtClean="0">
                <a:latin typeface="Times New Roman" pitchFamily="18" charset="0"/>
              </a:rPr>
            </a:br>
            <a:endParaRPr lang="en-US" altLang="en-US" dirty="0">
              <a:latin typeface="Times New Roman" pitchFamily="18" charset="0"/>
            </a:endParaRPr>
          </a:p>
          <a:p>
            <a:r>
              <a:rPr lang="en-US" altLang="en-US" dirty="0" smtClean="0">
                <a:latin typeface="Times New Roman" pitchFamily="18" charset="0"/>
              </a:rPr>
              <a:t>What </a:t>
            </a:r>
            <a:r>
              <a:rPr lang="en-US" altLang="en-US" dirty="0">
                <a:latin typeface="Times New Roman" pitchFamily="18" charset="0"/>
              </a:rPr>
              <a:t>makes temperate rainforest different from tropical rainforests? (Cooler, but just as wet, averaging 200 inches/year.) </a:t>
            </a:r>
          </a:p>
          <a:p>
            <a:r>
              <a:rPr lang="en-US" altLang="en-US" dirty="0" smtClean="0">
                <a:latin typeface="Times New Roman" pitchFamily="18" charset="0"/>
              </a:rPr>
              <a:t>The </a:t>
            </a:r>
            <a:r>
              <a:rPr lang="en-US" altLang="en-US" dirty="0">
                <a:latin typeface="Times New Roman" pitchFamily="18" charset="0"/>
              </a:rPr>
              <a:t>climate is moderated by its proximity to the ocean. The ocean current brings warmer water from Japan in the winter, keeping the  water temperature well above freezing. (approx. 42 F) In the summer, the ocean’s temperature (55 F) creates fog, which keeps it cooler. “It’s not too hot, nor is it too cold.”</a:t>
            </a:r>
          </a:p>
          <a:p>
            <a:r>
              <a:rPr lang="en-US" altLang="en-US" dirty="0" smtClean="0">
                <a:latin typeface="Times New Roman" pitchFamily="18" charset="0"/>
              </a:rPr>
              <a:t/>
            </a:r>
            <a:br>
              <a:rPr lang="en-US" altLang="en-US" dirty="0" smtClean="0">
                <a:latin typeface="Times New Roman" pitchFamily="18" charset="0"/>
              </a:rPr>
            </a:br>
            <a:r>
              <a:rPr lang="en-US" altLang="en-US" dirty="0" smtClean="0">
                <a:latin typeface="Times New Roman" pitchFamily="18" charset="0"/>
              </a:rPr>
              <a:t>What </a:t>
            </a:r>
            <a:r>
              <a:rPr lang="en-US" altLang="en-US" dirty="0">
                <a:latin typeface="Times New Roman" pitchFamily="18" charset="0"/>
              </a:rPr>
              <a:t>do you notice in this picture? It is striking to see the ocean, forest and large glacial peaks in such close proximity to one another. In Southeast Alaska, you may travel a distance of only 8 miles and go from sea-level to ice-fields at elevations of over 5,000 ft. The closeness of the mountains to the sea contributes to the huge amount of precipitation along the coast. The mountains act as a barrier to the clouds, which release accumulated moisture to the coastal forests below.</a:t>
            </a:r>
          </a:p>
          <a:p>
            <a:r>
              <a:rPr lang="en-US" altLang="en-US" dirty="0">
                <a:latin typeface="Times New Roman" pitchFamily="18" charset="0"/>
              </a:rPr>
              <a:t> </a:t>
            </a:r>
          </a:p>
          <a:p>
            <a:endParaRPr lang="en-US" altLang="en-US" dirty="0">
              <a:latin typeface="Times New Roman" pitchFamily="18" charset="0"/>
            </a:endParaRPr>
          </a:p>
          <a:p>
            <a:endParaRPr lang="en-US" altLang="en-US" dirty="0">
              <a:latin typeface="Times New Roman" pitchFamily="18" charset="0"/>
            </a:endParaRPr>
          </a:p>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6079DD-5F28-4CC0-BEE9-D2D6B16AC66D}" type="slidenum">
              <a:rPr lang="en-US" altLang="en-US"/>
              <a:pPr/>
              <a:t>20</a:t>
            </a:fld>
            <a:endParaRPr lang="en-US" altLang="en-US"/>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altLang="en-US" dirty="0" smtClean="0">
                <a:latin typeface="Times New Roman" pitchFamily="18" charset="0"/>
              </a:rPr>
              <a:t>Biologists </a:t>
            </a:r>
            <a:r>
              <a:rPr lang="en-US" altLang="en-US" dirty="0">
                <a:latin typeface="Times New Roman" pitchFamily="18" charset="0"/>
              </a:rPr>
              <a:t>at the Alaska Department of Fish and Game and partner federal agencies, have been doing research to better understand the forest’s complex inter-relationships. They have studied ways to conduct logging in the Alaskan rainforest so that wildlife values are not unduly compromised. Department of Fish and Game biologists worked with the Forest Service to design a system of old-growth reserves across the </a:t>
            </a:r>
            <a:r>
              <a:rPr lang="en-US" altLang="en-US" dirty="0" err="1">
                <a:latin typeface="Times New Roman" pitchFamily="18" charset="0"/>
              </a:rPr>
              <a:t>Tongass</a:t>
            </a:r>
            <a:r>
              <a:rPr lang="en-US" altLang="en-US" dirty="0">
                <a:latin typeface="Times New Roman" pitchFamily="18" charset="0"/>
              </a:rPr>
              <a:t> National Forest  to ensure the future of key wildlife species. Their research has helped managers minimize impacts on bears, marten, goshawks, deer and wolves by recommending protection of important habitats and the use of alternative tree harvest methods. They have communicated agency conservation concerns to policy-makers and to the public. </a:t>
            </a:r>
          </a:p>
          <a:p>
            <a:endParaRPr lang="en-US" altLang="en-US" dirty="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02ECAC-D910-4E48-8054-A6E69185E89B}" type="slidenum">
              <a:rPr lang="en-US" altLang="en-US"/>
              <a:pPr/>
              <a:t>21</a:t>
            </a:fld>
            <a:endParaRPr lang="en-US" altLang="en-US"/>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altLang="en-US" dirty="0" smtClean="0">
                <a:latin typeface="Times New Roman" pitchFamily="18" charset="0"/>
              </a:rPr>
              <a:t>This </a:t>
            </a:r>
            <a:r>
              <a:rPr lang="en-US" altLang="en-US" dirty="0">
                <a:latin typeface="Times New Roman" pitchFamily="18" charset="0"/>
              </a:rPr>
              <a:t>lush rainforest at Trocadero Bay on Prince of Wales Island exhibits the essential attributes of a temperate rainforest: Large old trees, downed logs on the forest floor, and an abundant, diverse understory. Stands like these rival tropical rainforests in terms of the volume of living plant material they </a:t>
            </a:r>
            <a:r>
              <a:rPr lang="en-US" altLang="en-US" dirty="0" err="1" smtClean="0">
                <a:latin typeface="Times New Roman" pitchFamily="18" charset="0"/>
              </a:rPr>
              <a:t>contain.The</a:t>
            </a:r>
            <a:r>
              <a:rPr lang="en-US" altLang="en-US" dirty="0" smtClean="0">
                <a:latin typeface="Times New Roman" pitchFamily="18" charset="0"/>
              </a:rPr>
              <a:t> </a:t>
            </a:r>
            <a:r>
              <a:rPr lang="en-US" altLang="en-US" dirty="0">
                <a:latin typeface="Times New Roman" pitchFamily="18" charset="0"/>
              </a:rPr>
              <a:t>Alaskan rainforest is an incredible ecosystem—one we are all privileged to enjoy and use. We have the responsibility, and the opportunity, to preserve the same options for future generations…your children and theirs! </a:t>
            </a:r>
          </a:p>
          <a:p>
            <a:endParaRPr lang="en-US" altLang="en-US" dirty="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3C01AE-2C60-4A24-9CD8-34F3B5F83EAB}" type="slidenum">
              <a:rPr lang="en-US" altLang="en-US"/>
              <a:pPr/>
              <a:t>22</a:t>
            </a:fld>
            <a:endParaRPr lang="en-US" altLang="en-US"/>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ltLang="en-US" dirty="0" smtClean="0">
                <a:latin typeface="Times New Roman" pitchFamily="18" charset="0"/>
              </a:rPr>
              <a:t>For </a:t>
            </a:r>
            <a:r>
              <a:rPr lang="en-US" altLang="en-US" dirty="0">
                <a:latin typeface="Times New Roman" pitchFamily="18" charset="0"/>
              </a:rPr>
              <a:t>information on this program/publication or to find out about additional educational materials provided by the Alaska Department of Fish and Game, please contact </a:t>
            </a:r>
            <a:r>
              <a:rPr lang="en-US" altLang="en-US" dirty="0" smtClean="0">
                <a:latin typeface="Times New Roman" pitchFamily="18" charset="0"/>
              </a:rPr>
              <a:t>ADF&amp;G </a:t>
            </a:r>
            <a:r>
              <a:rPr lang="en-US" altLang="en-US" dirty="0">
                <a:latin typeface="Times New Roman" pitchFamily="18" charset="0"/>
              </a:rPr>
              <a:t>Wildlife Education </a:t>
            </a:r>
            <a:r>
              <a:rPr lang="en-US" altLang="en-US" dirty="0" smtClean="0">
                <a:latin typeface="Times New Roman" pitchFamily="18" charset="0"/>
              </a:rPr>
              <a:t>&amp; Outreach Coordinator</a:t>
            </a:r>
            <a:r>
              <a:rPr lang="en-US" altLang="en-US" dirty="0">
                <a:latin typeface="Times New Roman" pitchFamily="18" charset="0"/>
              </a:rPr>
              <a:t>, </a:t>
            </a:r>
            <a:r>
              <a:rPr lang="en-US" altLang="en-US" dirty="0" smtClean="0">
                <a:latin typeface="Times New Roman" pitchFamily="18" charset="0"/>
              </a:rPr>
              <a:t>Kristen Romanoff, </a:t>
            </a:r>
            <a:r>
              <a:rPr lang="en-US" altLang="en-US" dirty="0">
                <a:latin typeface="Times New Roman" pitchFamily="18" charset="0"/>
              </a:rPr>
              <a:t>the Southeast Wildlife Education Specialist, </a:t>
            </a:r>
            <a:r>
              <a:rPr lang="en-US" altLang="en-US" dirty="0" smtClean="0">
                <a:latin typeface="Times New Roman" pitchFamily="18" charset="0"/>
              </a:rPr>
              <a:t>Abby Lowell at </a:t>
            </a:r>
            <a:r>
              <a:rPr lang="en-US" altLang="en-US" dirty="0">
                <a:latin typeface="Times New Roman" pitchFamily="18" charset="0"/>
              </a:rPr>
              <a:t>(907) 465-4292 or check out our website at www.wildlife.alaska.gov. </a:t>
            </a:r>
          </a:p>
          <a:p>
            <a:r>
              <a:rPr lang="en-US" altLang="en-US" dirty="0" smtClean="0">
                <a:latin typeface="Times New Roman" pitchFamily="18" charset="0"/>
              </a:rPr>
              <a:t/>
            </a:r>
            <a:br>
              <a:rPr lang="en-US" altLang="en-US" dirty="0" smtClean="0">
                <a:latin typeface="Times New Roman" pitchFamily="18" charset="0"/>
              </a:rPr>
            </a:br>
            <a:r>
              <a:rPr lang="en-US" sz="1200" kern="1200" dirty="0" smtClean="0">
                <a:solidFill>
                  <a:schemeClr val="tx1"/>
                </a:solidFill>
                <a:effectLst/>
                <a:latin typeface="Arial" charset="0"/>
                <a:ea typeface="+mn-ea"/>
                <a:cs typeface="+mn-cs"/>
              </a:rPr>
              <a:t>The State of Alaska is an Affirmative Action/Equal Opportunity Employer. Contact the Division of Wildlife Conservation at (907) 465-4190 for alternative formats of this publication.</a:t>
            </a:r>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415FA-D2F3-430D-9053-5C7607CBFA03}" type="slidenum">
              <a:rPr lang="en-US" altLang="en-US"/>
              <a:pPr/>
              <a:t>3</a:t>
            </a:fld>
            <a:endParaRPr lang="en-US" altLang="en-US"/>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altLang="en-US" dirty="0" smtClean="0">
                <a:latin typeface="Times New Roman" pitchFamily="18" charset="0"/>
              </a:rPr>
              <a:t>These </a:t>
            </a:r>
            <a:r>
              <a:rPr lang="en-US" altLang="en-US" dirty="0">
                <a:latin typeface="Times New Roman" pitchFamily="18" charset="0"/>
              </a:rPr>
              <a:t>forests cover the islands and mainland along the southern coast of Alaska. Generally, they are found below 2,500 feet and the trees grow largest in broad river valleys with well-drained soil. This slide represents the most common tree species. Are there a lot of different kinds of trees? (No, temperate forests don’t have the diversity of tropical rainforests, but they have the greatest amount of living plant life per area of any forest in the world. However, temperate forests have the highest diversity of coniferous trees. In northwestern California, you can find 17 species of coniferous trees w/in 1 square mile, it’s called the “Miracle Mile”.)</a:t>
            </a:r>
          </a:p>
          <a:p>
            <a:r>
              <a:rPr lang="en-US" altLang="en-US" dirty="0">
                <a:latin typeface="Times New Roman" pitchFamily="18" charset="0"/>
              </a:rPr>
              <a:t>How tall do you think some of these trees grow? (Over 200 feet)</a:t>
            </a:r>
          </a:p>
          <a:p>
            <a:r>
              <a:rPr lang="en-US" altLang="en-US" dirty="0">
                <a:latin typeface="Times New Roman" pitchFamily="18" charset="0"/>
              </a:rPr>
              <a:t>How big are these trees? (Up to 12 feet in diameter)	How many students would it take to get around a tree this size? (approximately 8 students joined together with hands outstretched.)</a:t>
            </a:r>
          </a:p>
          <a:p>
            <a:r>
              <a:rPr lang="en-US" altLang="en-US" dirty="0">
                <a:latin typeface="Times New Roman" pitchFamily="18" charset="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DF88A5-2650-433F-B25F-D04F157A6035}" type="slidenum">
              <a:rPr lang="en-US" altLang="en-US"/>
              <a:pPr/>
              <a:t>4</a:t>
            </a:fld>
            <a:endParaRPr lang="en-US" altLang="en-US"/>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ltLang="en-US" dirty="0" smtClean="0">
                <a:latin typeface="Times New Roman" pitchFamily="18" charset="0"/>
              </a:rPr>
              <a:t>Sitka </a:t>
            </a:r>
            <a:r>
              <a:rPr lang="en-US" altLang="en-US" dirty="0">
                <a:latin typeface="Times New Roman" pitchFamily="18" charset="0"/>
              </a:rPr>
              <a:t>Spruce has needles growing all the way around the stem and they are prickly to touch. The cones are larger and when pulled apart the seeds are winged. The Western Hemlock’s needles lay flat and its cones are much smaller. This drawing doesn’t show the size difference. (Passing out examples of each tree type at this point would be helpful.)</a:t>
            </a:r>
          </a:p>
          <a:p>
            <a:endParaRPr lang="en-US" altLang="en-US" dirty="0" smtClean="0">
              <a:latin typeface="Times New Roman" pitchFamily="18" charset="0"/>
            </a:endParaRPr>
          </a:p>
          <a:p>
            <a:r>
              <a:rPr lang="en-US" altLang="en-US" dirty="0" smtClean="0">
                <a:latin typeface="Times New Roman" pitchFamily="18" charset="0"/>
              </a:rPr>
              <a:t>An </a:t>
            </a:r>
            <a:r>
              <a:rPr lang="en-US" altLang="en-US" dirty="0">
                <a:latin typeface="Times New Roman" pitchFamily="18" charset="0"/>
              </a:rPr>
              <a:t>important difference between these two trees is the way they grow. Spruce do not grow well in thick shade, so they are the first conifers to take-off when light is available. The hemlock grow well in low light and eventually reach heights taller than the spruce. That is one reason old-growth forests have more hemlock than spruce trees.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E9101-895E-48DF-AF9E-21CC6B09769F}" type="slidenum">
              <a:rPr lang="en-US" altLang="en-US"/>
              <a:pPr/>
              <a:t>5</a:t>
            </a:fld>
            <a:endParaRPr lang="en-US" altLang="en-US"/>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ltLang="en-US" dirty="0" smtClean="0">
                <a:latin typeface="Times New Roman" pitchFamily="18" charset="0"/>
              </a:rPr>
              <a:t>Western </a:t>
            </a:r>
            <a:r>
              <a:rPr lang="en-US" altLang="en-US" dirty="0">
                <a:latin typeface="Times New Roman" pitchFamily="18" charset="0"/>
              </a:rPr>
              <a:t>Red Cedar and Shore Pine are not as common as spruce and hemlock and are less widely distributed. Western Red Cedar is prominent in the southern islands such as Prince of Wales Island, but  rare anywhere north of Petersburg.</a:t>
            </a:r>
          </a:p>
          <a:p>
            <a:r>
              <a:rPr lang="en-US" altLang="en-US" dirty="0" smtClean="0">
                <a:latin typeface="Times New Roman" pitchFamily="18" charset="0"/>
              </a:rPr>
              <a:t>Shore </a:t>
            </a:r>
            <a:r>
              <a:rPr lang="en-US" altLang="en-US" dirty="0">
                <a:latin typeface="Times New Roman" pitchFamily="18" charset="0"/>
              </a:rPr>
              <a:t>Pine and Yellow Cedar are found in wet, poorly drained areas. Can you think of a natural community here in Southeast Alaska where you see these kinds of trees? (Muskeg or Bog) They are also known as peatlands, due to the thick layers of peat present. Peat is made up of slowly decomposing dead moss and sedges that accumulates over thousands of years. </a:t>
            </a:r>
          </a:p>
          <a:p>
            <a:endParaRPr lang="en-US" altLang="en-US"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54189F-3ECF-444E-9732-8FEF41D4D77F}" type="slidenum">
              <a:rPr lang="en-US" altLang="en-US"/>
              <a:pPr/>
              <a:t>6</a:t>
            </a:fld>
            <a:endParaRPr lang="en-US" altLang="en-U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ltLang="en-US" dirty="0" smtClean="0">
                <a:latin typeface="Times New Roman" pitchFamily="18" charset="0"/>
              </a:rPr>
              <a:t>Southeast </a:t>
            </a:r>
            <a:r>
              <a:rPr lang="en-US" altLang="en-US" dirty="0">
                <a:latin typeface="Times New Roman" pitchFamily="18" charset="0"/>
              </a:rPr>
              <a:t>Alaska is a perfect outdoor classroom for studying forest succession. Succession refers to the replacement of one natural community by another. The illustration shows the stages from bare rock to the development of an old-growth forest. The sequence here is typical of moderately well-drained glacial till—an unsorted mix of all particle sizes from boulders down to clay. The pattern and rate of succession will differ on other substrates</a:t>
            </a:r>
            <a:r>
              <a:rPr lang="en-US" altLang="en-US" dirty="0" smtClean="0">
                <a:latin typeface="Times New Roman" pitchFamily="18" charset="0"/>
              </a:rPr>
              <a:t>.</a:t>
            </a:r>
            <a:br>
              <a:rPr lang="en-US" altLang="en-US" dirty="0" smtClean="0">
                <a:latin typeface="Times New Roman" pitchFamily="18" charset="0"/>
              </a:rPr>
            </a:br>
            <a:endParaRPr lang="en-US" altLang="en-US" dirty="0">
              <a:latin typeface="Times New Roman" pitchFamily="18" charset="0"/>
            </a:endParaRPr>
          </a:p>
          <a:p>
            <a:r>
              <a:rPr lang="en-US" altLang="en-US" dirty="0" smtClean="0">
                <a:latin typeface="Times New Roman" pitchFamily="18" charset="0"/>
              </a:rPr>
              <a:t>Following </a:t>
            </a:r>
            <a:r>
              <a:rPr lang="en-US" altLang="en-US" dirty="0">
                <a:latin typeface="Times New Roman" pitchFamily="18" charset="0"/>
              </a:rPr>
              <a:t>the retreat of the glaciers, the land itself rises, as the heavy weight of the ice is lifted. We call this glacial rebound. Along coastal Alaska, evidence of this uplift is seen in the marine terraces rising back into the adjacent forest. Uplifted shorelines caused by glacial retreat are examples of places where primary succession occurs. Other examples of natural events that may create bare soil or rock where primary succession can begin include: volcanic events, earthquakes, fires, floods and landslides.</a:t>
            </a:r>
          </a:p>
          <a:p>
            <a:r>
              <a:rPr lang="en-US" altLang="en-US" dirty="0">
                <a:latin typeface="Times New Roman" pitchFamily="18" charset="0"/>
              </a:rPr>
              <a:t>What successional stages do you think provide the greatest diversity of wildlife?</a:t>
            </a:r>
          </a:p>
          <a:p>
            <a:r>
              <a:rPr lang="en-US" altLang="en-US" dirty="0" smtClean="0">
                <a:latin typeface="Times New Roman" pitchFamily="18" charset="0"/>
              </a:rPr>
              <a:t/>
            </a:r>
            <a:br>
              <a:rPr lang="en-US" altLang="en-US" dirty="0" smtClean="0">
                <a:latin typeface="Times New Roman" pitchFamily="18" charset="0"/>
              </a:rPr>
            </a:br>
            <a:r>
              <a:rPr lang="en-US" altLang="en-US" dirty="0" smtClean="0">
                <a:latin typeface="Times New Roman" pitchFamily="18" charset="0"/>
              </a:rPr>
              <a:t>In </a:t>
            </a:r>
            <a:r>
              <a:rPr lang="en-US" altLang="en-US" dirty="0">
                <a:latin typeface="Times New Roman" pitchFamily="18" charset="0"/>
              </a:rPr>
              <a:t>the pioneer stage, plants begin to make the soil allowing other plants to follow with wildlife close behind. The grasses and forbs produce food for herbivores such as insects, deer, mice and birds. Carnivores, such as wolves and ermine move in to feed on these herbivores. When alder, willow and cottonwood move in and shade the sun-loving pioneer plants, larger herbivores such as moose come to feed as the shrubs grow taller. Bears and wolves quickly follow. More insects can survive and with them their predators (shrews, swallows and warblers). In the even-aged forest, Sitka Spruce dominate and shade out the deciduous plants, providing meager food for wildlife. As the spruce die, shade-tolerant hemlock saplings become giant trees and the forest changes to an old-growth, climax forest.  600 years after succession began on bare ground, the forest becomes self-renewing and is the most diversified habitat in the Alaska rainforest. </a:t>
            </a:r>
          </a:p>
          <a:p>
            <a:endParaRPr lang="en-US" altLang="en-US" dirty="0">
              <a:latin typeface="Times New Roman" pitchFamily="18" charset="0"/>
            </a:endParaRPr>
          </a:p>
          <a:p>
            <a:endParaRPr lang="en-US" altLang="en-US" dirty="0">
              <a:latin typeface="Times New Roman" pitchFamily="18" charset="0"/>
            </a:endParaRPr>
          </a:p>
          <a:p>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4C2710-1B0F-4C0D-958D-176E29D1F0A3}" type="slidenum">
              <a:rPr lang="en-US" altLang="en-US"/>
              <a:pPr/>
              <a:t>7</a:t>
            </a:fld>
            <a:endParaRPr lang="en-US" altLang="en-US"/>
          </a:p>
        </p:txBody>
      </p:sp>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p:txBody>
          <a:bodyPr/>
          <a:lstStyle/>
          <a:p>
            <a:pPr marL="152400" indent="-152400"/>
            <a:r>
              <a:rPr lang="en-US" altLang="en-US">
                <a:latin typeface="Times" pitchFamily="18" charset="0"/>
              </a:rPr>
              <a:t>	Secondary Succession is the change in plant and animal communities that follows a disturbance of an existing environment, where organic soil remains following the event. Secondary succession usually occurs as a result of small-scale disturbances such as </a:t>
            </a:r>
            <a:r>
              <a:rPr lang="en-US" altLang="en-US">
                <a:latin typeface="Times New Roman" pitchFamily="18" charset="0"/>
              </a:rPr>
              <a:t>insect and disease outbreaks, avalanches, wind storms, and human activities such as logging. </a:t>
            </a:r>
          </a:p>
          <a:p>
            <a:pPr marL="152400" indent="-152400"/>
            <a:r>
              <a:rPr lang="en-US" altLang="en-US">
                <a:latin typeface="Times New Roman" pitchFamily="18" charset="0"/>
              </a:rPr>
              <a:t>	The upper series traces forest development after a severe windstorm on the upper slopes where large stands of tree topple. This is called a stand-replacing blowdown. The lower series follows succession after major flooding in lowland valley eliminating most of the big trees from previous stream or riverside forests. This is a great illustration to simply ask the students what differences they observe. In comparing the two sequences, it becomes evident that succession occurs differently depending on the site itself and the origin of the disturbance. If you’d like to provide details regarding these drawings, please refer to background information for additional information regarding forest succession and details about this particular slide. (Limited space prohibited adding the information here. Please open the word file found on the CD for further discussion on secondary succession.)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F16A24-80F0-4076-B56D-946C237CD5CF}" type="slidenum">
              <a:rPr lang="en-US" altLang="en-US"/>
              <a:pPr/>
              <a:t>8</a:t>
            </a:fld>
            <a:endParaRPr lang="en-US" altLang="en-US"/>
          </a:p>
        </p:txBody>
      </p:sp>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ltLang="en-US" dirty="0" smtClean="0">
                <a:latin typeface="Times New Roman" pitchFamily="18" charset="0"/>
              </a:rPr>
              <a:t>Multi-aged </a:t>
            </a:r>
            <a:r>
              <a:rPr lang="en-US" altLang="en-US" dirty="0">
                <a:latin typeface="Times New Roman" pitchFamily="18" charset="0"/>
              </a:rPr>
              <a:t>trees are an important characteristic of the old-growth forest. Can you think of any reasons why trees of different ages and sizes would be important to wildlife, for example</a:t>
            </a:r>
            <a:r>
              <a:rPr lang="en-US" altLang="en-US" dirty="0" smtClean="0">
                <a:latin typeface="Times New Roman" pitchFamily="18" charset="0"/>
              </a:rPr>
              <a:t>?</a:t>
            </a:r>
            <a:br>
              <a:rPr lang="en-US" altLang="en-US" dirty="0" smtClean="0">
                <a:latin typeface="Times New Roman" pitchFamily="18" charset="0"/>
              </a:rPr>
            </a:br>
            <a:endParaRPr lang="en-US" altLang="en-US" dirty="0">
              <a:latin typeface="Times New Roman" pitchFamily="18" charset="0"/>
            </a:endParaRPr>
          </a:p>
          <a:p>
            <a:r>
              <a:rPr lang="en-US" altLang="en-US" dirty="0" smtClean="0">
                <a:latin typeface="Times New Roman" pitchFamily="18" charset="0"/>
              </a:rPr>
              <a:t>For </a:t>
            </a:r>
            <a:r>
              <a:rPr lang="en-US" altLang="en-US" dirty="0">
                <a:latin typeface="Times New Roman" pitchFamily="18" charset="0"/>
              </a:rPr>
              <a:t>one, the different sizes of the trees allow light to penetrate the canopy. (Canopy refers to the upper layer of a forest where treetops meet.) If all of the trees were the same size, the canopy would form an umbrella cover, making it difficult for light to get into the understory. (Understory refers to the layer of plants growing between the forest canopy and the ground cover.) The light filtering into the forest allows a diversity of plants to grow, which provides food for herbivores (plant-eaters), such as deer</a:t>
            </a:r>
            <a:r>
              <a:rPr lang="en-US" altLang="en-US" dirty="0" smtClean="0">
                <a:latin typeface="Times New Roman" pitchFamily="18" charset="0"/>
              </a:rPr>
              <a:t>.</a:t>
            </a:r>
            <a:br>
              <a:rPr lang="en-US" altLang="en-US" dirty="0" smtClean="0">
                <a:latin typeface="Times New Roman" pitchFamily="18" charset="0"/>
              </a:rPr>
            </a:br>
            <a:endParaRPr lang="en-US" altLang="en-US" dirty="0">
              <a:latin typeface="Times New Roman" pitchFamily="18" charset="0"/>
            </a:endParaRPr>
          </a:p>
          <a:p>
            <a:r>
              <a:rPr lang="en-US" altLang="en-US" dirty="0" smtClean="0">
                <a:latin typeface="Times New Roman" pitchFamily="18" charset="0"/>
              </a:rPr>
              <a:t>Another </a:t>
            </a:r>
            <a:r>
              <a:rPr lang="en-US" altLang="en-US" dirty="0">
                <a:latin typeface="Times New Roman" pitchFamily="18" charset="0"/>
              </a:rPr>
              <a:t>important factor for wildlife has to do with the upper canopy in the winter time. Why? </a:t>
            </a:r>
          </a:p>
          <a:p>
            <a:r>
              <a:rPr lang="en-US" altLang="en-US" dirty="0" smtClean="0">
                <a:latin typeface="Times New Roman" pitchFamily="18" charset="0"/>
              </a:rPr>
              <a:t>The </a:t>
            </a:r>
            <a:r>
              <a:rPr lang="en-US" altLang="en-US" dirty="0">
                <a:latin typeface="Times New Roman" pitchFamily="18" charset="0"/>
              </a:rPr>
              <a:t>tallest trees intercept falling snow, leaving the forest floor relatively free of snow, giving deer easy access to food and shelter from winter storms. Biologists have found that brown bears, river otters, and even mountain goats use old-growth forests during the winter.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67CE8-FD40-4602-8844-958CBC3E2C9C}" type="slidenum">
              <a:rPr lang="en-US" altLang="en-US"/>
              <a:pPr/>
              <a:t>9</a:t>
            </a:fld>
            <a:endParaRPr lang="en-US" altLang="en-US"/>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altLang="en-US" dirty="0" smtClean="0">
                <a:latin typeface="Times New Roman" pitchFamily="18" charset="0"/>
              </a:rPr>
              <a:t>Because </a:t>
            </a:r>
            <a:r>
              <a:rPr lang="en-US" altLang="en-US" dirty="0">
                <a:latin typeface="Times New Roman" pitchFamily="18" charset="0"/>
              </a:rPr>
              <a:t>of shallow soils and high water tables, the roots of 200-foot tall trees often extend no deeper than 24 inches into the soil. Trees often fall over in the rainy fall season, when soils are saturated, and winds more than 50 miles per hour sweep onshore from the Gulf of Alaska. These fallen trees, and the canopy openings (gaps) they create, are essential elements of the rainforest. The gaps allow light to penetrate to the forest floor and generate new growth. Red alder, salmonberry and devil’s club are a few plants who thrive in newly-created openings in the otherwise thick canopy of the forest</a:t>
            </a:r>
            <a:r>
              <a:rPr lang="en-US" altLang="en-US" dirty="0" smtClean="0">
                <a:latin typeface="Times New Roman" pitchFamily="18" charset="0"/>
              </a:rPr>
              <a:t>. </a:t>
            </a:r>
            <a:endParaRPr lang="en-US" altLang="en-US" dirty="0">
              <a:latin typeface="Times New Roman" pitchFamily="18" charset="0"/>
            </a:endParaRPr>
          </a:p>
          <a:p>
            <a:r>
              <a:rPr lang="en-US" altLang="en-US" dirty="0">
                <a:latin typeface="Times New Roman" pitchFamily="18"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7772C80-EEAE-48B9-9F02-2C7CEE5AED10}" type="slidenum">
              <a:rPr lang="en-US" altLang="en-US"/>
              <a:pPr/>
              <a:t>‹#›</a:t>
            </a:fld>
            <a:endParaRPr lang="en-US" altLang="en-US"/>
          </a:p>
        </p:txBody>
      </p:sp>
    </p:spTree>
    <p:extLst>
      <p:ext uri="{BB962C8B-B14F-4D97-AF65-F5344CB8AC3E}">
        <p14:creationId xmlns:p14="http://schemas.microsoft.com/office/powerpoint/2010/main" val="71243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2A77585-04AC-43B3-A6E1-3A4C2B26151B}" type="slidenum">
              <a:rPr lang="en-US" altLang="en-US"/>
              <a:pPr/>
              <a:t>‹#›</a:t>
            </a:fld>
            <a:endParaRPr lang="en-US" altLang="en-US"/>
          </a:p>
        </p:txBody>
      </p:sp>
    </p:spTree>
    <p:extLst>
      <p:ext uri="{BB962C8B-B14F-4D97-AF65-F5344CB8AC3E}">
        <p14:creationId xmlns:p14="http://schemas.microsoft.com/office/powerpoint/2010/main" val="4280030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28967E4-FB8B-41D4-9CBE-5CE86BC9D8A8}" type="slidenum">
              <a:rPr lang="en-US" altLang="en-US"/>
              <a:pPr/>
              <a:t>‹#›</a:t>
            </a:fld>
            <a:endParaRPr lang="en-US" altLang="en-US"/>
          </a:p>
        </p:txBody>
      </p:sp>
    </p:spTree>
    <p:extLst>
      <p:ext uri="{BB962C8B-B14F-4D97-AF65-F5344CB8AC3E}">
        <p14:creationId xmlns:p14="http://schemas.microsoft.com/office/powerpoint/2010/main" val="224505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1BA7F94B-6F47-4425-984D-97419492E59D}" type="slidenum">
              <a:rPr lang="en-US" altLang="en-US"/>
              <a:pPr/>
              <a:t>‹#›</a:t>
            </a:fld>
            <a:endParaRPr lang="en-US" altLang="en-US"/>
          </a:p>
        </p:txBody>
      </p:sp>
    </p:spTree>
    <p:extLst>
      <p:ext uri="{BB962C8B-B14F-4D97-AF65-F5344CB8AC3E}">
        <p14:creationId xmlns:p14="http://schemas.microsoft.com/office/powerpoint/2010/main" val="2675567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C38E016-FE0E-475C-9610-7F1D6F1DF350}" type="slidenum">
              <a:rPr lang="en-US" altLang="en-US"/>
              <a:pPr/>
              <a:t>‹#›</a:t>
            </a:fld>
            <a:endParaRPr lang="en-US" altLang="en-US"/>
          </a:p>
        </p:txBody>
      </p:sp>
    </p:spTree>
    <p:extLst>
      <p:ext uri="{BB962C8B-B14F-4D97-AF65-F5344CB8AC3E}">
        <p14:creationId xmlns:p14="http://schemas.microsoft.com/office/powerpoint/2010/main" val="1293481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66D3CD9-559F-4C7A-86C3-3885F6F05F26}" type="slidenum">
              <a:rPr lang="en-US" altLang="en-US"/>
              <a:pPr/>
              <a:t>‹#›</a:t>
            </a:fld>
            <a:endParaRPr lang="en-US" altLang="en-US"/>
          </a:p>
        </p:txBody>
      </p:sp>
    </p:spTree>
    <p:extLst>
      <p:ext uri="{BB962C8B-B14F-4D97-AF65-F5344CB8AC3E}">
        <p14:creationId xmlns:p14="http://schemas.microsoft.com/office/powerpoint/2010/main" val="264729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76F8506-B128-40F4-997F-8FFC61DDD9A5}" type="slidenum">
              <a:rPr lang="en-US" altLang="en-US"/>
              <a:pPr/>
              <a:t>‹#›</a:t>
            </a:fld>
            <a:endParaRPr lang="en-US" altLang="en-US"/>
          </a:p>
        </p:txBody>
      </p:sp>
    </p:spTree>
    <p:extLst>
      <p:ext uri="{BB962C8B-B14F-4D97-AF65-F5344CB8AC3E}">
        <p14:creationId xmlns:p14="http://schemas.microsoft.com/office/powerpoint/2010/main" val="997856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8CED291-9EA7-4D17-ACE8-F59F6159551B}" type="slidenum">
              <a:rPr lang="en-US" altLang="en-US"/>
              <a:pPr/>
              <a:t>‹#›</a:t>
            </a:fld>
            <a:endParaRPr lang="en-US" altLang="en-US"/>
          </a:p>
        </p:txBody>
      </p:sp>
    </p:spTree>
    <p:extLst>
      <p:ext uri="{BB962C8B-B14F-4D97-AF65-F5344CB8AC3E}">
        <p14:creationId xmlns:p14="http://schemas.microsoft.com/office/powerpoint/2010/main" val="3545626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DFE5C4C-2E2D-4AE6-9267-615F0DFD0C4E}" type="slidenum">
              <a:rPr lang="en-US" altLang="en-US"/>
              <a:pPr/>
              <a:t>‹#›</a:t>
            </a:fld>
            <a:endParaRPr lang="en-US" altLang="en-US"/>
          </a:p>
        </p:txBody>
      </p:sp>
    </p:spTree>
    <p:extLst>
      <p:ext uri="{BB962C8B-B14F-4D97-AF65-F5344CB8AC3E}">
        <p14:creationId xmlns:p14="http://schemas.microsoft.com/office/powerpoint/2010/main" val="112337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28B54B4-8BDC-4053-9B34-1BCCB16602BC}" type="slidenum">
              <a:rPr lang="en-US" altLang="en-US"/>
              <a:pPr/>
              <a:t>‹#›</a:t>
            </a:fld>
            <a:endParaRPr lang="en-US" altLang="en-US"/>
          </a:p>
        </p:txBody>
      </p:sp>
    </p:spTree>
    <p:extLst>
      <p:ext uri="{BB962C8B-B14F-4D97-AF65-F5344CB8AC3E}">
        <p14:creationId xmlns:p14="http://schemas.microsoft.com/office/powerpoint/2010/main" val="385217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C439FF9-9FF4-45DB-9700-1D729BFEAFB1}" type="slidenum">
              <a:rPr lang="en-US" altLang="en-US"/>
              <a:pPr/>
              <a:t>‹#›</a:t>
            </a:fld>
            <a:endParaRPr lang="en-US" altLang="en-US"/>
          </a:p>
        </p:txBody>
      </p:sp>
    </p:spTree>
    <p:extLst>
      <p:ext uri="{BB962C8B-B14F-4D97-AF65-F5344CB8AC3E}">
        <p14:creationId xmlns:p14="http://schemas.microsoft.com/office/powerpoint/2010/main" val="1366747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7AB3737-D77F-4BF9-800D-D1CFA3710D52}" type="slidenum">
              <a:rPr lang="en-US" altLang="en-US"/>
              <a:pPr/>
              <a:t>‹#›</a:t>
            </a:fld>
            <a:endParaRPr lang="en-US" altLang="en-US"/>
          </a:p>
        </p:txBody>
      </p:sp>
    </p:spTree>
    <p:extLst>
      <p:ext uri="{BB962C8B-B14F-4D97-AF65-F5344CB8AC3E}">
        <p14:creationId xmlns:p14="http://schemas.microsoft.com/office/powerpoint/2010/main" val="2911582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fld id="{3861D425-B9E6-4B3B-9E61-BDFD93B264B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jpeg"/><Relationship Id="rId7"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41.jpeg"/><Relationship Id="rId10" Type="http://schemas.openxmlformats.org/officeDocument/2006/relationships/image" Target="../media/image45.jpeg"/><Relationship Id="rId4" Type="http://schemas.openxmlformats.org/officeDocument/2006/relationships/image" Target="../media/image40.jpeg"/><Relationship Id="rId9"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45" name="Picture 37" descr="1Anew"/>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04800" y="457200"/>
            <a:ext cx="3946525" cy="6019800"/>
          </a:xfrm>
          <a:solidFill>
            <a:srgbClr val="F9F5F5"/>
          </a:solidFill>
          <a:ln/>
          <a:extLs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33" name="Picture 25" descr="1B"/>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029200" y="4495800"/>
            <a:ext cx="1600200" cy="1600200"/>
          </a:xfr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38" name="Picture 30" descr="Goshak"/>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029200" y="2438400"/>
            <a:ext cx="1665288" cy="1676400"/>
          </a:xfr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41" name="Picture 33" descr="6Bnew"/>
          <p:cNvPicPr>
            <a:picLocks noChangeAspect="1" noChangeArrowheads="1"/>
          </p:cNvPicPr>
          <p:nvPr/>
        </p:nvPicPr>
        <p:blipFill>
          <a:blip r:embed="rId6">
            <a:extLst>
              <a:ext uri="{28A0092B-C50C-407E-A947-70E740481C1C}">
                <a14:useLocalDpi xmlns:a14="http://schemas.microsoft.com/office/drawing/2010/main" val="0"/>
              </a:ext>
            </a:extLst>
          </a:blip>
          <a:srcRect t="11145" b="30336"/>
          <a:stretch>
            <a:fillRect/>
          </a:stretch>
        </p:blipFill>
        <p:spPr bwMode="auto">
          <a:xfrm>
            <a:off x="6934200" y="1600200"/>
            <a:ext cx="1546225" cy="1600200"/>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7450" name="Picture 42" descr="3B"/>
          <p:cNvPicPr>
            <a:picLocks noChangeAspect="1" noChangeArrowheads="1"/>
          </p:cNvPicPr>
          <p:nvPr>
            <p:ph sz="quarter" idx="2"/>
          </p:nvPr>
        </p:nvPicPr>
        <p:blipFill>
          <a:blip r:embed="rId7">
            <a:extLst>
              <a:ext uri="{28A0092B-C50C-407E-A947-70E740481C1C}">
                <a14:useLocalDpi xmlns:a14="http://schemas.microsoft.com/office/drawing/2010/main" val="0"/>
              </a:ext>
            </a:extLst>
          </a:blip>
          <a:srcRect b="19826"/>
          <a:stretch>
            <a:fillRect/>
          </a:stretch>
        </p:blipFill>
        <p:spPr>
          <a:xfrm>
            <a:off x="7010400" y="3657600"/>
            <a:ext cx="1487488" cy="1752600"/>
          </a:xfr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22" name="Rectangle 14"/>
          <p:cNvSpPr>
            <a:spLocks noGrp="1" noChangeArrowheads="1"/>
          </p:cNvSpPr>
          <p:nvPr>
            <p:ph type="title" sz="quarter"/>
          </p:nvPr>
        </p:nvSpPr>
        <p:spPr>
          <a:xfrm>
            <a:off x="533400" y="304800"/>
            <a:ext cx="8229600" cy="1143000"/>
          </a:xfrm>
          <a:extLs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lstStyle/>
          <a:p>
            <a:pPr>
              <a:tabLst>
                <a:tab pos="568325" algn="l"/>
              </a:tabLst>
            </a:pPr>
            <a:r>
              <a:rPr lang="en-US" altLang="en-US">
                <a:solidFill>
                  <a:srgbClr val="FFCC00"/>
                </a:solidFill>
              </a:rPr>
              <a:t>The Alaskan Rainforest</a:t>
            </a:r>
          </a:p>
        </p:txBody>
      </p:sp>
      <p:sp>
        <p:nvSpPr>
          <p:cNvPr id="17453" name="Text Box 45"/>
          <p:cNvSpPr txBox="1">
            <a:spLocks noChangeArrowheads="1"/>
          </p:cNvSpPr>
          <p:nvPr/>
        </p:nvSpPr>
        <p:spPr bwMode="auto">
          <a:xfrm>
            <a:off x="3886200" y="6491288"/>
            <a:ext cx="2438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en-US" altLang="en-US" sz="1800" b="1">
              <a:solidFill>
                <a:schemeClr val="tx1"/>
              </a:solidFill>
              <a:latin typeface="Arial" charset="0"/>
            </a:endParaRPr>
          </a:p>
        </p:txBody>
      </p:sp>
      <p:sp>
        <p:nvSpPr>
          <p:cNvPr id="17454" name="Text Box 46"/>
          <p:cNvSpPr txBox="1">
            <a:spLocks noChangeArrowheads="1"/>
          </p:cNvSpPr>
          <p:nvPr/>
        </p:nvSpPr>
        <p:spPr bwMode="auto">
          <a:xfrm>
            <a:off x="3103563" y="6557963"/>
            <a:ext cx="314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rgbClr val="FFCC00"/>
                </a:solidFill>
                <a:latin typeface="Arial" charset="0"/>
              </a:rPr>
              <a:t>Alaska Department of Fish and Game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1371600" y="0"/>
            <a:ext cx="6705600" cy="1143000"/>
          </a:xfrm>
        </p:spPr>
        <p:txBody>
          <a:bodyPr/>
          <a:lstStyle/>
          <a:p>
            <a:r>
              <a:rPr lang="en-US" altLang="en-US" sz="2400" b="1">
                <a:solidFill>
                  <a:srgbClr val="99CC00"/>
                </a:solidFill>
              </a:rPr>
              <a:t>Nurse Logs</a:t>
            </a:r>
          </a:p>
        </p:txBody>
      </p:sp>
      <p:pic>
        <p:nvPicPr>
          <p:cNvPr id="51204" name="Picture 4" descr="nurselog_k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14400"/>
            <a:ext cx="6705600" cy="5029200"/>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pic>
      <p:sp>
        <p:nvSpPr>
          <p:cNvPr id="51205" name="Text Box 5"/>
          <p:cNvSpPr txBox="1">
            <a:spLocks noChangeArrowheads="1"/>
          </p:cNvSpPr>
          <p:nvPr/>
        </p:nvSpPr>
        <p:spPr bwMode="auto">
          <a:xfrm>
            <a:off x="6400800" y="5943600"/>
            <a:ext cx="13811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latin typeface="Arial" charset="0"/>
              </a:rPr>
              <a:t>Kristen Romanoff, ADF&amp;G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457200" y="0"/>
            <a:ext cx="8229600" cy="1143000"/>
          </a:xfrm>
        </p:spPr>
        <p:txBody>
          <a:bodyPr/>
          <a:lstStyle/>
          <a:p>
            <a:r>
              <a:rPr lang="en-US" altLang="en-US" sz="2400">
                <a:solidFill>
                  <a:srgbClr val="99CC00"/>
                </a:solidFill>
              </a:rPr>
              <a:t>The Carbon Connection</a:t>
            </a:r>
          </a:p>
        </p:txBody>
      </p:sp>
      <p:pic>
        <p:nvPicPr>
          <p:cNvPr id="52228" name="Picture 4" descr="forest scene jv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066800"/>
            <a:ext cx="6172200" cy="4927600"/>
          </a:xfrm>
          <a:prstGeom prst="rect">
            <a:avLst/>
          </a:prstGeom>
          <a:solidFill>
            <a:srgbClr val="99CC00"/>
          </a:solidFill>
          <a:ln w="9525">
            <a:solidFill>
              <a:srgbClr val="009900"/>
            </a:solidFill>
            <a:miter lim="800000"/>
            <a:headEnd/>
            <a:tailEnd/>
          </a:ln>
        </p:spPr>
      </p:pic>
      <p:sp>
        <p:nvSpPr>
          <p:cNvPr id="52229" name="Text Box 5"/>
          <p:cNvSpPr txBox="1">
            <a:spLocks noChangeArrowheads="1"/>
          </p:cNvSpPr>
          <p:nvPr/>
        </p:nvSpPr>
        <p:spPr bwMode="auto">
          <a:xfrm>
            <a:off x="6324600" y="6019800"/>
            <a:ext cx="106203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latin typeface="Arial" charset="0"/>
              </a:rPr>
              <a:t>Jeff Nicols, ADF&amp;G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212" name="Picture 20" descr="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3822700" cy="5715000"/>
          </a:xfrm>
          <a:prstGeom prst="rect">
            <a:avLst/>
          </a:prstGeom>
          <a:noFill/>
          <a:extLst>
            <a:ext uri="{909E8E84-426E-40DD-AFC4-6F175D3DCCD1}">
              <a14:hiddenFill xmlns:a14="http://schemas.microsoft.com/office/drawing/2010/main">
                <a:solidFill>
                  <a:srgbClr val="FFFFFF"/>
                </a:solidFill>
              </a14:hiddenFill>
            </a:ext>
          </a:extLst>
        </p:spPr>
      </p:pic>
      <p:sp>
        <p:nvSpPr>
          <p:cNvPr id="8213" name="Text Box 21"/>
          <p:cNvSpPr txBox="1">
            <a:spLocks noChangeArrowheads="1"/>
          </p:cNvSpPr>
          <p:nvPr/>
        </p:nvSpPr>
        <p:spPr bwMode="auto">
          <a:xfrm>
            <a:off x="4038600" y="31242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sz="1800" b="1">
              <a:solidFill>
                <a:schemeClr val="tx1"/>
              </a:solidFill>
              <a:latin typeface="Arial" charset="0"/>
            </a:endParaRPr>
          </a:p>
        </p:txBody>
      </p:sp>
      <p:pic>
        <p:nvPicPr>
          <p:cNvPr id="8214" name="Picture 22" descr="4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762000"/>
            <a:ext cx="1536700" cy="1743075"/>
          </a:xfrm>
          <a:prstGeom prst="rect">
            <a:avLst/>
          </a:prstGeom>
          <a:noFill/>
          <a:ln w="3175">
            <a:solidFill>
              <a:srgbClr val="99CC00"/>
            </a:solidFill>
            <a:miter lim="800000"/>
            <a:headEnd/>
            <a:tailEnd/>
          </a:ln>
          <a:extLst>
            <a:ext uri="{909E8E84-426E-40DD-AFC4-6F175D3DCCD1}">
              <a14:hiddenFill xmlns:a14="http://schemas.microsoft.com/office/drawing/2010/main">
                <a:solidFill>
                  <a:srgbClr val="FFFFFF"/>
                </a:solidFill>
              </a14:hiddenFill>
            </a:ext>
          </a:extLst>
        </p:spPr>
      </p:pic>
      <p:pic>
        <p:nvPicPr>
          <p:cNvPr id="8216" name="Picture 24" descr="4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895600"/>
            <a:ext cx="1565275" cy="1530350"/>
          </a:xfrm>
          <a:prstGeom prst="rect">
            <a:avLst/>
          </a:prstGeom>
          <a:noFill/>
          <a:ln w="9525">
            <a:solidFill>
              <a:srgbClr val="99CC00"/>
            </a:solidFill>
            <a:miter lim="800000"/>
            <a:headEnd/>
            <a:tailEnd/>
          </a:ln>
          <a:extLst>
            <a:ext uri="{909E8E84-426E-40DD-AFC4-6F175D3DCCD1}">
              <a14:hiddenFill xmlns:a14="http://schemas.microsoft.com/office/drawing/2010/main">
                <a:solidFill>
                  <a:srgbClr val="FFFFFF"/>
                </a:solidFill>
              </a14:hiddenFill>
            </a:ext>
          </a:extLst>
        </p:spPr>
      </p:pic>
      <p:pic>
        <p:nvPicPr>
          <p:cNvPr id="8217" name="Picture 25" descr="4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4876800"/>
            <a:ext cx="1565275" cy="1422400"/>
          </a:xfrm>
          <a:prstGeom prst="rect">
            <a:avLst/>
          </a:prstGeom>
          <a:noFill/>
          <a:ln w="9525">
            <a:solidFill>
              <a:srgbClr val="99CC00"/>
            </a:solidFill>
            <a:miter lim="800000"/>
            <a:headEnd/>
            <a:tailEnd/>
          </a:ln>
          <a:extLst>
            <a:ext uri="{909E8E84-426E-40DD-AFC4-6F175D3DCCD1}">
              <a14:hiddenFill xmlns:a14="http://schemas.microsoft.com/office/drawing/2010/main">
                <a:solidFill>
                  <a:srgbClr val="FFFFFF"/>
                </a:solidFill>
              </a14:hiddenFill>
            </a:ext>
          </a:extLst>
        </p:spPr>
      </p:pic>
      <p:pic>
        <p:nvPicPr>
          <p:cNvPr id="8218" name="Picture 26" descr="DEVIL"/>
          <p:cNvPicPr>
            <a:picLocks noChangeAspect="1" noChangeArrowheads="1"/>
          </p:cNvPicPr>
          <p:nvPr/>
        </p:nvPicPr>
        <p:blipFill>
          <a:blip r:embed="rId7">
            <a:extLst>
              <a:ext uri="{28A0092B-C50C-407E-A947-70E740481C1C}">
                <a14:useLocalDpi xmlns:a14="http://schemas.microsoft.com/office/drawing/2010/main" val="0"/>
              </a:ext>
            </a:extLst>
          </a:blip>
          <a:srcRect l="2083" t="8333" r="2083" b="8333"/>
          <a:stretch>
            <a:fillRect/>
          </a:stretch>
        </p:blipFill>
        <p:spPr bwMode="auto">
          <a:xfrm>
            <a:off x="304800" y="5029200"/>
            <a:ext cx="1981200" cy="1292225"/>
          </a:xfrm>
          <a:prstGeom prst="rect">
            <a:avLst/>
          </a:prstGeom>
          <a:noFill/>
          <a:ln w="9525">
            <a:solidFill>
              <a:srgbClr val="99CC00"/>
            </a:solidFill>
            <a:miter lim="800000"/>
            <a:headEnd/>
            <a:tailEnd/>
          </a:ln>
          <a:extLst>
            <a:ext uri="{909E8E84-426E-40DD-AFC4-6F175D3DCCD1}">
              <a14:hiddenFill xmlns:a14="http://schemas.microsoft.com/office/drawing/2010/main">
                <a:solidFill>
                  <a:srgbClr val="FFFFFF"/>
                </a:solidFill>
              </a14:hiddenFill>
            </a:ext>
          </a:extLst>
        </p:spPr>
      </p:pic>
      <p:pic>
        <p:nvPicPr>
          <p:cNvPr id="8219" name="Picture 27" descr="teet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609600"/>
            <a:ext cx="2286000" cy="1778000"/>
          </a:xfrm>
          <a:prstGeom prst="rect">
            <a:avLst/>
          </a:prstGeom>
          <a:noFill/>
          <a:ln w="9525">
            <a:solidFill>
              <a:srgbClr val="99CC00"/>
            </a:solidFill>
            <a:miter lim="800000"/>
            <a:headEnd/>
            <a:tailEnd/>
          </a:ln>
          <a:extLst>
            <a:ext uri="{909E8E84-426E-40DD-AFC4-6F175D3DCCD1}">
              <a14:hiddenFill xmlns:a14="http://schemas.microsoft.com/office/drawing/2010/main">
                <a:solidFill>
                  <a:srgbClr val="FFFFFF"/>
                </a:solidFill>
              </a14:hiddenFill>
            </a:ext>
          </a:extLst>
        </p:spPr>
      </p:pic>
      <p:sp>
        <p:nvSpPr>
          <p:cNvPr id="8220" name="Text Box 28"/>
          <p:cNvSpPr txBox="1">
            <a:spLocks noChangeArrowheads="1"/>
          </p:cNvSpPr>
          <p:nvPr/>
        </p:nvSpPr>
        <p:spPr bwMode="auto">
          <a:xfrm>
            <a:off x="533400" y="0"/>
            <a:ext cx="6261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400" b="1">
                <a:solidFill>
                  <a:srgbClr val="FFCC00"/>
                </a:solidFill>
                <a:latin typeface="Arial" charset="0"/>
              </a:rPr>
              <a:t>The Alaskan rainforest:</a:t>
            </a:r>
            <a:r>
              <a:rPr lang="en-US" altLang="en-US" sz="2400" b="1">
                <a:solidFill>
                  <a:schemeClr val="tx1"/>
                </a:solidFill>
                <a:latin typeface="Arial" charset="0"/>
              </a:rPr>
              <a:t> </a:t>
            </a:r>
            <a:r>
              <a:rPr lang="en-US" altLang="en-US" sz="2400" b="1">
                <a:latin typeface="Arial" charset="0"/>
              </a:rPr>
              <a:t>an ecological web</a:t>
            </a:r>
          </a:p>
        </p:txBody>
      </p:sp>
      <p:sp>
        <p:nvSpPr>
          <p:cNvPr id="8225" name="Text Box 33"/>
          <p:cNvSpPr txBox="1">
            <a:spLocks noChangeArrowheads="1"/>
          </p:cNvSpPr>
          <p:nvPr/>
        </p:nvSpPr>
        <p:spPr bwMode="auto">
          <a:xfrm>
            <a:off x="1209563" y="6324600"/>
            <a:ext cx="9637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dirty="0"/>
              <a:t>©</a:t>
            </a:r>
            <a:r>
              <a:rPr lang="en-US" altLang="en-US" dirty="0" smtClean="0">
                <a:solidFill>
                  <a:srgbClr val="F9F5F5"/>
                </a:solidFill>
                <a:latin typeface="Arial" charset="0"/>
              </a:rPr>
              <a:t>Bob </a:t>
            </a:r>
            <a:r>
              <a:rPr lang="en-US" altLang="en-US" dirty="0">
                <a:solidFill>
                  <a:srgbClr val="F9F5F5"/>
                </a:solidFill>
                <a:latin typeface="Arial" charset="0"/>
              </a:rPr>
              <a:t>Armstrong</a:t>
            </a:r>
          </a:p>
          <a:p>
            <a:pPr algn="r"/>
            <a:r>
              <a:rPr lang="en-US" altLang="en-US" dirty="0">
                <a:solidFill>
                  <a:srgbClr val="F9F5F5"/>
                </a:solidFill>
                <a:latin typeface="Arial" charset="0"/>
              </a:rPr>
              <a:t>devil’s club</a:t>
            </a:r>
          </a:p>
        </p:txBody>
      </p:sp>
      <p:sp>
        <p:nvSpPr>
          <p:cNvPr id="8226" name="Text Box 34"/>
          <p:cNvSpPr txBox="1">
            <a:spLocks noChangeArrowheads="1"/>
          </p:cNvSpPr>
          <p:nvPr/>
        </p:nvSpPr>
        <p:spPr bwMode="auto">
          <a:xfrm>
            <a:off x="4343400" y="2514600"/>
            <a:ext cx="1081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a:solidFill>
                  <a:srgbClr val="F9F5F5"/>
                </a:solidFill>
                <a:latin typeface="Arial" charset="0"/>
              </a:rPr>
              <a:t>John Hyde, ADF&amp;G</a:t>
            </a:r>
          </a:p>
          <a:p>
            <a:pPr algn="r"/>
            <a:r>
              <a:rPr lang="en-US" altLang="en-US">
                <a:solidFill>
                  <a:srgbClr val="F9F5F5"/>
                </a:solidFill>
                <a:latin typeface="Arial" charset="0"/>
              </a:rPr>
              <a:t>brown bear</a:t>
            </a:r>
          </a:p>
        </p:txBody>
      </p:sp>
      <p:sp>
        <p:nvSpPr>
          <p:cNvPr id="8228" name="Text Box 36"/>
          <p:cNvSpPr txBox="1">
            <a:spLocks noChangeArrowheads="1"/>
          </p:cNvSpPr>
          <p:nvPr/>
        </p:nvSpPr>
        <p:spPr bwMode="auto">
          <a:xfrm>
            <a:off x="4495800" y="4419600"/>
            <a:ext cx="960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a:solidFill>
                  <a:srgbClr val="F9F5F5"/>
                </a:solidFill>
                <a:latin typeface="Arial" charset="0"/>
              </a:rPr>
              <a:t>Norio Matsumoto</a:t>
            </a:r>
          </a:p>
          <a:p>
            <a:pPr algn="r"/>
            <a:r>
              <a:rPr lang="en-US" altLang="en-US">
                <a:solidFill>
                  <a:srgbClr val="F9F5F5"/>
                </a:solidFill>
                <a:latin typeface="Arial" charset="0"/>
              </a:rPr>
              <a:t>Bald eagle</a:t>
            </a:r>
          </a:p>
        </p:txBody>
      </p:sp>
      <p:sp>
        <p:nvSpPr>
          <p:cNvPr id="8229" name="Text Box 37"/>
          <p:cNvSpPr txBox="1">
            <a:spLocks noChangeArrowheads="1"/>
          </p:cNvSpPr>
          <p:nvPr/>
        </p:nvSpPr>
        <p:spPr bwMode="auto">
          <a:xfrm>
            <a:off x="4648200" y="6324600"/>
            <a:ext cx="711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a:solidFill>
                  <a:srgbClr val="F9F5F5"/>
                </a:solidFill>
                <a:latin typeface="Arial" charset="0"/>
              </a:rPr>
              <a:t>Jeff Nichols</a:t>
            </a:r>
          </a:p>
          <a:p>
            <a:pPr algn="r"/>
            <a:r>
              <a:rPr lang="en-US" altLang="en-US">
                <a:solidFill>
                  <a:srgbClr val="F9F5F5"/>
                </a:solidFill>
                <a:latin typeface="Arial" charset="0"/>
              </a:rPr>
              <a:t>angler</a:t>
            </a:r>
          </a:p>
        </p:txBody>
      </p:sp>
      <p:sp>
        <p:nvSpPr>
          <p:cNvPr id="8235" name="Text Box 43"/>
          <p:cNvSpPr txBox="1">
            <a:spLocks noChangeArrowheads="1"/>
          </p:cNvSpPr>
          <p:nvPr/>
        </p:nvSpPr>
        <p:spPr bwMode="auto">
          <a:xfrm>
            <a:off x="5454650" y="2819400"/>
            <a:ext cx="368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800" b="1">
                <a:solidFill>
                  <a:srgbClr val="FFCC00"/>
                </a:solidFill>
                <a:latin typeface="Arial" charset="0"/>
              </a:rPr>
              <a:t>How</a:t>
            </a:r>
            <a:r>
              <a:rPr lang="en-US" altLang="en-US" sz="1800" b="1">
                <a:solidFill>
                  <a:srgbClr val="FFCC00"/>
                </a:solidFill>
              </a:rPr>
              <a:t> </a:t>
            </a:r>
            <a:r>
              <a:rPr lang="en-US" altLang="en-US" sz="1800" b="1">
                <a:solidFill>
                  <a:srgbClr val="FFCC00"/>
                </a:solidFill>
                <a:latin typeface="Arial" charset="0"/>
              </a:rPr>
              <a:t>do fish feed the rainforest?</a:t>
            </a:r>
          </a:p>
        </p:txBody>
      </p:sp>
      <p:sp>
        <p:nvSpPr>
          <p:cNvPr id="8236" name="Text Box 44"/>
          <p:cNvSpPr txBox="1">
            <a:spLocks noChangeArrowheads="1"/>
          </p:cNvSpPr>
          <p:nvPr/>
        </p:nvSpPr>
        <p:spPr bwMode="auto">
          <a:xfrm>
            <a:off x="7086600" y="2362200"/>
            <a:ext cx="1092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a:solidFill>
                  <a:srgbClr val="F9F5F5"/>
                </a:solidFill>
                <a:latin typeface="Arial" charset="0"/>
              </a:rPr>
              <a:t>Jon Lyman, ADF&amp;G</a:t>
            </a:r>
          </a:p>
          <a:p>
            <a:pPr algn="r"/>
            <a:r>
              <a:rPr lang="en-US" altLang="en-US">
                <a:solidFill>
                  <a:srgbClr val="F9F5F5"/>
                </a:solidFill>
                <a:latin typeface="Arial" charset="0"/>
              </a:rPr>
              <a:t>pink salmon</a:t>
            </a:r>
          </a:p>
        </p:txBody>
      </p:sp>
      <p:sp>
        <p:nvSpPr>
          <p:cNvPr id="8237" name="Text Box 45"/>
          <p:cNvSpPr txBox="1">
            <a:spLocks noChangeArrowheads="1"/>
          </p:cNvSpPr>
          <p:nvPr/>
        </p:nvSpPr>
        <p:spPr bwMode="auto">
          <a:xfrm rot="16200000">
            <a:off x="-52387" y="4014787"/>
            <a:ext cx="108108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solidFill>
                  <a:srgbClr val="F9F5F5"/>
                </a:solidFill>
                <a:latin typeface="Arial" charset="0"/>
              </a:rPr>
              <a:t>John Hyde, ADF&amp;G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41" name="Picture 9" descr="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00400"/>
            <a:ext cx="2590800" cy="1771650"/>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pic>
      <p:sp>
        <p:nvSpPr>
          <p:cNvPr id="18443" name="Text Box 11"/>
          <p:cNvSpPr txBox="1">
            <a:spLocks noChangeArrowheads="1"/>
          </p:cNvSpPr>
          <p:nvPr/>
        </p:nvSpPr>
        <p:spPr bwMode="auto">
          <a:xfrm>
            <a:off x="-73025" y="838200"/>
            <a:ext cx="4497388"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solidFill>
                  <a:srgbClr val="99CC00"/>
                </a:solidFill>
                <a:latin typeface="Arial" charset="0"/>
              </a:rPr>
              <a:t>From Top to Bottom</a:t>
            </a:r>
          </a:p>
          <a:p>
            <a:endParaRPr lang="en-US" altLang="en-US" sz="2400" b="1">
              <a:solidFill>
                <a:srgbClr val="99CC00"/>
              </a:solidFill>
              <a:latin typeface="Arial" charset="0"/>
            </a:endParaRPr>
          </a:p>
          <a:p>
            <a:r>
              <a:rPr lang="en-US" altLang="en-US" sz="2400" b="1">
                <a:solidFill>
                  <a:srgbClr val="99CC00"/>
                </a:solidFill>
                <a:latin typeface="Arial" charset="0"/>
              </a:rPr>
              <a:t> “Scuzz” to Mycorrhizal Fungi</a:t>
            </a:r>
          </a:p>
          <a:p>
            <a:endParaRPr lang="en-US" altLang="en-US" sz="2400" b="1">
              <a:solidFill>
                <a:srgbClr val="99CC00"/>
              </a:solidFill>
              <a:latin typeface="Arial" charset="0"/>
            </a:endParaRPr>
          </a:p>
          <a:p>
            <a:r>
              <a:rPr lang="en-US" altLang="en-US" sz="2400" b="1">
                <a:solidFill>
                  <a:srgbClr val="99CC00"/>
                </a:solidFill>
                <a:latin typeface="Arial" charset="0"/>
              </a:rPr>
              <a:t>How are these important </a:t>
            </a:r>
          </a:p>
          <a:p>
            <a:r>
              <a:rPr lang="en-US" altLang="en-US" sz="2400" b="1">
                <a:solidFill>
                  <a:srgbClr val="99CC00"/>
                </a:solidFill>
                <a:latin typeface="Arial" charset="0"/>
              </a:rPr>
              <a:t>to the rainforest?</a:t>
            </a:r>
          </a:p>
          <a:p>
            <a:endParaRPr lang="en-US" altLang="en-US" sz="2400" b="1">
              <a:solidFill>
                <a:srgbClr val="99CC00"/>
              </a:solidFill>
              <a:latin typeface="Arial" charset="0"/>
            </a:endParaRPr>
          </a:p>
          <a:p>
            <a:endParaRPr lang="en-US" altLang="en-US" sz="2400" b="1">
              <a:solidFill>
                <a:srgbClr val="99CC00"/>
              </a:solidFill>
              <a:latin typeface="Arial" charset="0"/>
            </a:endParaRPr>
          </a:p>
          <a:p>
            <a:endParaRPr lang="en-US" altLang="en-US" sz="1800" b="1">
              <a:solidFill>
                <a:srgbClr val="99CC00"/>
              </a:solidFill>
            </a:endParaRPr>
          </a:p>
          <a:p>
            <a:endParaRPr lang="en-US" altLang="en-US" sz="1800" b="1">
              <a:solidFill>
                <a:srgbClr val="99CC00"/>
              </a:solidFill>
            </a:endParaRPr>
          </a:p>
        </p:txBody>
      </p:sp>
      <p:sp>
        <p:nvSpPr>
          <p:cNvPr id="18446" name="Text Box 14"/>
          <p:cNvSpPr txBox="1">
            <a:spLocks noChangeArrowheads="1"/>
          </p:cNvSpPr>
          <p:nvPr/>
        </p:nvSpPr>
        <p:spPr bwMode="auto">
          <a:xfrm>
            <a:off x="4784725" y="315913"/>
            <a:ext cx="377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b="1">
                <a:solidFill>
                  <a:srgbClr val="99CC00"/>
                </a:solidFill>
                <a:latin typeface="Arial" charset="0"/>
              </a:rPr>
              <a:t>The Alaskan Rainforest:</a:t>
            </a:r>
            <a:r>
              <a:rPr lang="en-US" altLang="en-US" sz="1400" b="1">
                <a:solidFill>
                  <a:srgbClr val="FFCC00"/>
                </a:solidFill>
                <a:latin typeface="Arial" charset="0"/>
              </a:rPr>
              <a:t> </a:t>
            </a:r>
            <a:r>
              <a:rPr lang="en-US" altLang="en-US" sz="1400" b="1">
                <a:latin typeface="Arial" charset="0"/>
              </a:rPr>
              <a:t>an ecological web</a:t>
            </a:r>
          </a:p>
        </p:txBody>
      </p:sp>
      <p:sp>
        <p:nvSpPr>
          <p:cNvPr id="18447" name="Text Box 15"/>
          <p:cNvSpPr txBox="1">
            <a:spLocks noChangeArrowheads="1"/>
          </p:cNvSpPr>
          <p:nvPr/>
        </p:nvSpPr>
        <p:spPr bwMode="auto">
          <a:xfrm>
            <a:off x="838200" y="4954588"/>
            <a:ext cx="24987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latin typeface="Arial" charset="0"/>
              </a:rPr>
              <a:t>“Worm fungus”                                       Jeff Nichols</a:t>
            </a:r>
          </a:p>
        </p:txBody>
      </p:sp>
      <p:sp>
        <p:nvSpPr>
          <p:cNvPr id="18448" name="Text Box 16"/>
          <p:cNvSpPr txBox="1">
            <a:spLocks noChangeArrowheads="1"/>
          </p:cNvSpPr>
          <p:nvPr/>
        </p:nvSpPr>
        <p:spPr bwMode="auto">
          <a:xfrm>
            <a:off x="7543800" y="5715000"/>
            <a:ext cx="96372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dirty="0"/>
              <a:t>©</a:t>
            </a:r>
            <a:r>
              <a:rPr lang="en-US" altLang="en-US" dirty="0" smtClean="0">
                <a:latin typeface="Arial" charset="0"/>
              </a:rPr>
              <a:t>Bob </a:t>
            </a:r>
            <a:r>
              <a:rPr lang="en-US" altLang="en-US" dirty="0">
                <a:latin typeface="Arial" charset="0"/>
              </a:rPr>
              <a:t>Armstrong</a:t>
            </a:r>
          </a:p>
        </p:txBody>
      </p:sp>
      <p:sp>
        <p:nvSpPr>
          <p:cNvPr id="18449" name="Text Box 17"/>
          <p:cNvSpPr txBox="1">
            <a:spLocks noChangeArrowheads="1"/>
          </p:cNvSpPr>
          <p:nvPr/>
        </p:nvSpPr>
        <p:spPr bwMode="auto">
          <a:xfrm>
            <a:off x="822325" y="1836738"/>
            <a:ext cx="1841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18451" name="Text Box 19"/>
          <p:cNvSpPr txBox="1">
            <a:spLocks noChangeArrowheads="1"/>
          </p:cNvSpPr>
          <p:nvPr/>
        </p:nvSpPr>
        <p:spPr bwMode="auto">
          <a:xfrm>
            <a:off x="3200400" y="6643688"/>
            <a:ext cx="26701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latin typeface="Arial" charset="0"/>
              </a:rPr>
              <a:t>Microscopic views of mycorrhizal fungi. Dr. Robin Rose</a:t>
            </a:r>
          </a:p>
        </p:txBody>
      </p:sp>
      <p:pic>
        <p:nvPicPr>
          <p:cNvPr id="18453" name="Picture 21" descr="ROO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838200"/>
            <a:ext cx="3657600" cy="4876800"/>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pic>
      <p:pic>
        <p:nvPicPr>
          <p:cNvPr id="18442" name="Picture 10" descr="myco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5257800"/>
            <a:ext cx="1027113" cy="12954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2" name="Text Box 12"/>
          <p:cNvSpPr txBox="1">
            <a:spLocks noChangeArrowheads="1"/>
          </p:cNvSpPr>
          <p:nvPr/>
        </p:nvSpPr>
        <p:spPr bwMode="auto">
          <a:xfrm>
            <a:off x="441325" y="39688"/>
            <a:ext cx="4686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400" b="1">
                <a:solidFill>
                  <a:srgbClr val="FFCC00"/>
                </a:solidFill>
                <a:latin typeface="Arial" charset="0"/>
              </a:rPr>
              <a:t>The Alaskan rainforest:</a:t>
            </a:r>
            <a:r>
              <a:rPr lang="en-US" altLang="en-US" sz="2400" b="1">
                <a:solidFill>
                  <a:schemeClr val="tx1"/>
                </a:solidFill>
                <a:latin typeface="Arial" charset="0"/>
              </a:rPr>
              <a:t> </a:t>
            </a:r>
            <a:r>
              <a:rPr lang="en-US" altLang="en-US" sz="2400" b="1">
                <a:latin typeface="Arial" charset="0"/>
              </a:rPr>
              <a:t>wildlife</a:t>
            </a:r>
          </a:p>
        </p:txBody>
      </p:sp>
      <p:pic>
        <p:nvPicPr>
          <p:cNvPr id="20497" name="Picture 17" descr="6C"/>
          <p:cNvPicPr>
            <a:picLocks noChangeAspect="1" noChangeArrowheads="1"/>
          </p:cNvPicPr>
          <p:nvPr/>
        </p:nvPicPr>
        <p:blipFill>
          <a:blip r:embed="rId3">
            <a:extLst>
              <a:ext uri="{28A0092B-C50C-407E-A947-70E740481C1C}">
                <a14:useLocalDpi xmlns:a14="http://schemas.microsoft.com/office/drawing/2010/main" val="0"/>
              </a:ext>
            </a:extLst>
          </a:blip>
          <a:srcRect t="4286"/>
          <a:stretch>
            <a:fillRect/>
          </a:stretch>
        </p:blipFill>
        <p:spPr bwMode="auto">
          <a:xfrm>
            <a:off x="2743200" y="1295400"/>
            <a:ext cx="1676400" cy="34036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20498" name="Picture 18" descr="6Bn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905000"/>
            <a:ext cx="1917700" cy="33909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20499" name="Picture 19" descr="new6A"/>
          <p:cNvPicPr>
            <a:picLocks noChangeAspect="1" noChangeArrowheads="1"/>
          </p:cNvPicPr>
          <p:nvPr/>
        </p:nvPicPr>
        <p:blipFill>
          <a:blip r:embed="rId5">
            <a:extLst>
              <a:ext uri="{28A0092B-C50C-407E-A947-70E740481C1C}">
                <a14:useLocalDpi xmlns:a14="http://schemas.microsoft.com/office/drawing/2010/main" val="0"/>
              </a:ext>
            </a:extLst>
          </a:blip>
          <a:srcRect l="14371"/>
          <a:stretch>
            <a:fillRect/>
          </a:stretch>
        </p:blipFill>
        <p:spPr bwMode="auto">
          <a:xfrm>
            <a:off x="6934200" y="2667000"/>
            <a:ext cx="1816100" cy="30226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20500" name="Picture 20" descr="squirr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609600"/>
            <a:ext cx="1908175" cy="26670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20502" name="Text Box 22"/>
          <p:cNvSpPr txBox="1">
            <a:spLocks noChangeArrowheads="1"/>
          </p:cNvSpPr>
          <p:nvPr/>
        </p:nvSpPr>
        <p:spPr bwMode="auto">
          <a:xfrm>
            <a:off x="762000" y="3352800"/>
            <a:ext cx="1520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1000">
                <a:latin typeface="Arial" charset="0"/>
              </a:rPr>
              <a:t>Northern Flying Squirrel</a:t>
            </a:r>
          </a:p>
        </p:txBody>
      </p:sp>
      <p:sp>
        <p:nvSpPr>
          <p:cNvPr id="20503" name="Text Box 23"/>
          <p:cNvSpPr txBox="1">
            <a:spLocks noChangeArrowheads="1"/>
          </p:cNvSpPr>
          <p:nvPr/>
        </p:nvSpPr>
        <p:spPr bwMode="auto">
          <a:xfrm>
            <a:off x="2667000" y="4724400"/>
            <a:ext cx="1714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1000">
                <a:latin typeface="Arial" charset="0"/>
              </a:rPr>
              <a:t>Alexander Archipelago wolf</a:t>
            </a:r>
          </a:p>
        </p:txBody>
      </p:sp>
      <p:sp>
        <p:nvSpPr>
          <p:cNvPr id="20504" name="Text Box 24"/>
          <p:cNvSpPr txBox="1">
            <a:spLocks noChangeArrowheads="1"/>
          </p:cNvSpPr>
          <p:nvPr/>
        </p:nvSpPr>
        <p:spPr bwMode="auto">
          <a:xfrm>
            <a:off x="4953000" y="5334000"/>
            <a:ext cx="14271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1000">
                <a:latin typeface="Arial" charset="0"/>
              </a:rPr>
              <a:t>Sitka black-tailed deer</a:t>
            </a:r>
          </a:p>
        </p:txBody>
      </p:sp>
      <p:sp>
        <p:nvSpPr>
          <p:cNvPr id="20505" name="Text Box 25"/>
          <p:cNvSpPr txBox="1">
            <a:spLocks noChangeArrowheads="1"/>
          </p:cNvSpPr>
          <p:nvPr/>
        </p:nvSpPr>
        <p:spPr bwMode="auto">
          <a:xfrm>
            <a:off x="7086600" y="5713413"/>
            <a:ext cx="13350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000">
                <a:latin typeface="Arial" charset="0"/>
              </a:rPr>
              <a:t>Rough-skinned newt</a:t>
            </a:r>
          </a:p>
        </p:txBody>
      </p:sp>
      <p:sp>
        <p:nvSpPr>
          <p:cNvPr id="20506" name="Text Box 26"/>
          <p:cNvSpPr txBox="1">
            <a:spLocks noChangeArrowheads="1"/>
          </p:cNvSpPr>
          <p:nvPr/>
        </p:nvSpPr>
        <p:spPr bwMode="auto">
          <a:xfrm>
            <a:off x="2286000" y="2565400"/>
            <a:ext cx="1219200"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endParaRPr lang="en-US" altLang="en-US">
              <a:latin typeface="Arial Narrow" pitchFamily="34" charset="0"/>
            </a:endParaRPr>
          </a:p>
        </p:txBody>
      </p:sp>
      <p:sp>
        <p:nvSpPr>
          <p:cNvPr id="20507" name="Text Box 27"/>
          <p:cNvSpPr txBox="1">
            <a:spLocks noChangeArrowheads="1"/>
          </p:cNvSpPr>
          <p:nvPr/>
        </p:nvSpPr>
        <p:spPr bwMode="auto">
          <a:xfrm rot="16200000">
            <a:off x="180182" y="2642393"/>
            <a:ext cx="615950"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a:latin typeface="Arial Narrow" pitchFamily="34" charset="0"/>
              </a:rPr>
              <a:t>Jeff Nichols</a:t>
            </a:r>
          </a:p>
        </p:txBody>
      </p:sp>
      <p:sp>
        <p:nvSpPr>
          <p:cNvPr id="20508" name="Text Box 28"/>
          <p:cNvSpPr txBox="1">
            <a:spLocks noChangeArrowheads="1"/>
          </p:cNvSpPr>
          <p:nvPr/>
        </p:nvSpPr>
        <p:spPr bwMode="auto">
          <a:xfrm rot="16049020">
            <a:off x="2531269" y="4187032"/>
            <a:ext cx="18415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9F5F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endParaRPr lang="en-US" altLang="en-US">
              <a:solidFill>
                <a:srgbClr val="F9F5F5"/>
              </a:solidFill>
              <a:latin typeface="Arial Narrow" pitchFamily="34" charset="0"/>
            </a:endParaRPr>
          </a:p>
        </p:txBody>
      </p:sp>
      <p:sp>
        <p:nvSpPr>
          <p:cNvPr id="20509" name="Text Box 29"/>
          <p:cNvSpPr txBox="1">
            <a:spLocks noChangeArrowheads="1"/>
          </p:cNvSpPr>
          <p:nvPr/>
        </p:nvSpPr>
        <p:spPr bwMode="auto">
          <a:xfrm rot="16200000">
            <a:off x="4275932" y="4715668"/>
            <a:ext cx="654050"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a:latin typeface="Arial Narrow" pitchFamily="34" charset="0"/>
              </a:rPr>
              <a:t>Gail Blundell</a:t>
            </a:r>
          </a:p>
        </p:txBody>
      </p:sp>
      <p:sp>
        <p:nvSpPr>
          <p:cNvPr id="20510" name="Text Box 30"/>
          <p:cNvSpPr txBox="1">
            <a:spLocks noChangeArrowheads="1"/>
          </p:cNvSpPr>
          <p:nvPr/>
        </p:nvSpPr>
        <p:spPr bwMode="auto">
          <a:xfrm rot="16200000">
            <a:off x="6504782" y="5077618"/>
            <a:ext cx="615950"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a:latin typeface="Arial Narrow" pitchFamily="34" charset="0"/>
              </a:rPr>
              <a:t>Jeff Nichols</a:t>
            </a:r>
          </a:p>
        </p:txBody>
      </p:sp>
      <p:sp>
        <p:nvSpPr>
          <p:cNvPr id="20511" name="Rectangle 31"/>
          <p:cNvSpPr>
            <a:spLocks noChangeArrowheads="1"/>
          </p:cNvSpPr>
          <p:nvPr/>
        </p:nvSpPr>
        <p:spPr bwMode="auto">
          <a:xfrm>
            <a:off x="1752600" y="4191000"/>
            <a:ext cx="184150"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endParaRPr lang="en-US" altLang="en-US">
              <a:solidFill>
                <a:srgbClr val="F9F5F5"/>
              </a:solidFill>
            </a:endParaRPr>
          </a:p>
        </p:txBody>
      </p:sp>
      <p:sp>
        <p:nvSpPr>
          <p:cNvPr id="20512" name="Text Box 32"/>
          <p:cNvSpPr txBox="1">
            <a:spLocks noChangeArrowheads="1"/>
          </p:cNvSpPr>
          <p:nvPr/>
        </p:nvSpPr>
        <p:spPr bwMode="auto">
          <a:xfrm rot="16200000">
            <a:off x="2294732" y="4106068"/>
            <a:ext cx="654050"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a:latin typeface="Arial Narrow" pitchFamily="34" charset="0"/>
              </a:rPr>
              <a:t>Gail Blundell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8372" name="Picture 4" descr="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0" y="1752600"/>
            <a:ext cx="2432050" cy="3429000"/>
          </a:xfrm>
          <a:prstGeom prst="rect">
            <a:avLst/>
          </a:prstGeom>
          <a:noFill/>
          <a:ln w="3175">
            <a:solidFill>
              <a:srgbClr val="F9F5F5"/>
            </a:solidFill>
            <a:miter lim="800000"/>
            <a:headEnd/>
            <a:tailEnd/>
          </a:ln>
          <a:extLst>
            <a:ext uri="{909E8E84-426E-40DD-AFC4-6F175D3DCCD1}">
              <a14:hiddenFill xmlns:a14="http://schemas.microsoft.com/office/drawing/2010/main">
                <a:solidFill>
                  <a:srgbClr val="FFFFFF"/>
                </a:solidFill>
              </a14:hiddenFill>
            </a:ext>
          </a:extLst>
        </p:spPr>
      </p:pic>
      <p:pic>
        <p:nvPicPr>
          <p:cNvPr id="58373" name="Picture 5" descr="squirr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752600"/>
            <a:ext cx="2508250" cy="3429000"/>
          </a:xfrm>
          <a:prstGeom prst="rect">
            <a:avLst/>
          </a:prstGeom>
          <a:noFill/>
          <a:ln w="3175">
            <a:solidFill>
              <a:srgbClr val="F9F5F5"/>
            </a:solidFill>
            <a:miter lim="800000"/>
            <a:headEnd/>
            <a:tailEnd/>
          </a:ln>
          <a:extLst>
            <a:ext uri="{909E8E84-426E-40DD-AFC4-6F175D3DCCD1}">
              <a14:hiddenFill xmlns:a14="http://schemas.microsoft.com/office/drawing/2010/main">
                <a:solidFill>
                  <a:srgbClr val="FFFFFF"/>
                </a:solidFill>
              </a14:hiddenFill>
            </a:ext>
          </a:extLst>
        </p:spPr>
      </p:pic>
      <p:sp>
        <p:nvSpPr>
          <p:cNvPr id="58374" name="Rectangle 6"/>
          <p:cNvSpPr>
            <a:spLocks noChangeArrowheads="1"/>
          </p:cNvSpPr>
          <p:nvPr/>
        </p:nvSpPr>
        <p:spPr bwMode="auto">
          <a:xfrm>
            <a:off x="381000" y="457200"/>
            <a:ext cx="8551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400" b="1">
                <a:solidFill>
                  <a:srgbClr val="FFCC00"/>
                </a:solidFill>
                <a:latin typeface="Arial" charset="0"/>
              </a:rPr>
              <a:t>The Alaskan rainforest:</a:t>
            </a:r>
            <a:r>
              <a:rPr lang="en-US" altLang="en-US" sz="2400" b="1">
                <a:solidFill>
                  <a:schemeClr val="tx1"/>
                </a:solidFill>
                <a:latin typeface="Arial" charset="0"/>
              </a:rPr>
              <a:t> </a:t>
            </a:r>
            <a:r>
              <a:rPr lang="en-US" altLang="en-US" sz="2400" b="1">
                <a:latin typeface="Arial" charset="0"/>
              </a:rPr>
              <a:t>every species has a story to tell…</a:t>
            </a:r>
          </a:p>
        </p:txBody>
      </p:sp>
      <p:sp>
        <p:nvSpPr>
          <p:cNvPr id="58375" name="Text Box 7"/>
          <p:cNvSpPr txBox="1">
            <a:spLocks noChangeArrowheads="1"/>
          </p:cNvSpPr>
          <p:nvPr/>
        </p:nvSpPr>
        <p:spPr bwMode="auto">
          <a:xfrm>
            <a:off x="1600200" y="5181600"/>
            <a:ext cx="20558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a:latin typeface="Arial" charset="0"/>
              </a:rPr>
              <a:t>Northern Flying Squirrel</a:t>
            </a:r>
          </a:p>
          <a:p>
            <a:pPr algn="l"/>
            <a:endParaRPr lang="en-US" altLang="en-US" sz="1200">
              <a:latin typeface="Arial" charset="0"/>
            </a:endParaRPr>
          </a:p>
        </p:txBody>
      </p:sp>
      <p:sp>
        <p:nvSpPr>
          <p:cNvPr id="58376" name="Text Box 8"/>
          <p:cNvSpPr txBox="1">
            <a:spLocks noChangeArrowheads="1"/>
          </p:cNvSpPr>
          <p:nvPr/>
        </p:nvSpPr>
        <p:spPr bwMode="auto">
          <a:xfrm>
            <a:off x="5867400" y="5181600"/>
            <a:ext cx="18002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a:latin typeface="Arial" charset="0"/>
              </a:rPr>
              <a:t>Rough-skinned newt</a:t>
            </a:r>
          </a:p>
          <a:p>
            <a:pPr algn="l"/>
            <a:endParaRPr lang="en-US" altLang="en-US" sz="120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6B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066800"/>
            <a:ext cx="2543175" cy="44958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60421" name="Picture 5" descr="6C"/>
          <p:cNvPicPr>
            <a:picLocks noChangeAspect="1" noChangeArrowheads="1"/>
          </p:cNvPicPr>
          <p:nvPr/>
        </p:nvPicPr>
        <p:blipFill>
          <a:blip r:embed="rId4">
            <a:extLst>
              <a:ext uri="{28A0092B-C50C-407E-A947-70E740481C1C}">
                <a14:useLocalDpi xmlns:a14="http://schemas.microsoft.com/office/drawing/2010/main" val="0"/>
              </a:ext>
            </a:extLst>
          </a:blip>
          <a:srcRect b="9375"/>
          <a:stretch>
            <a:fillRect/>
          </a:stretch>
        </p:blipFill>
        <p:spPr bwMode="auto">
          <a:xfrm>
            <a:off x="1371600" y="1066800"/>
            <a:ext cx="2438400" cy="44196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60422" name="Text Box 6"/>
          <p:cNvSpPr txBox="1">
            <a:spLocks noChangeArrowheads="1"/>
          </p:cNvSpPr>
          <p:nvPr/>
        </p:nvSpPr>
        <p:spPr bwMode="auto">
          <a:xfrm>
            <a:off x="1066800" y="228600"/>
            <a:ext cx="72183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b="1">
                <a:solidFill>
                  <a:srgbClr val="FFCC00"/>
                </a:solidFill>
                <a:latin typeface="Arial" charset="0"/>
              </a:rPr>
              <a:t>The Alaskan rainforest: </a:t>
            </a:r>
            <a:r>
              <a:rPr lang="en-US" altLang="en-US" sz="2000" b="1">
                <a:solidFill>
                  <a:srgbClr val="F9F5F5"/>
                </a:solidFill>
                <a:latin typeface="Arial" charset="0"/>
              </a:rPr>
              <a:t>every species has a story to tell…</a:t>
            </a:r>
            <a:r>
              <a:rPr lang="en-US" altLang="en-US" sz="2000" b="1">
                <a:solidFill>
                  <a:srgbClr val="FFCC00"/>
                </a:solidFill>
                <a:latin typeface="Arial" charset="0"/>
              </a:rPr>
              <a:t> </a:t>
            </a:r>
            <a:endParaRPr lang="en-US" altLang="en-US" sz="2000" b="1">
              <a:latin typeface="Arial" charset="0"/>
            </a:endParaRPr>
          </a:p>
          <a:p>
            <a:pPr algn="l"/>
            <a:endParaRPr lang="en-US" altLang="en-US" sz="2000"/>
          </a:p>
        </p:txBody>
      </p:sp>
      <p:sp>
        <p:nvSpPr>
          <p:cNvPr id="60423" name="Text Box 7"/>
          <p:cNvSpPr txBox="1">
            <a:spLocks noChangeArrowheads="1"/>
          </p:cNvSpPr>
          <p:nvPr/>
        </p:nvSpPr>
        <p:spPr bwMode="auto">
          <a:xfrm>
            <a:off x="1524000" y="5486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a:latin typeface="Arial" charset="0"/>
              </a:rPr>
              <a:t>Alexander Archipelago wolf</a:t>
            </a:r>
          </a:p>
          <a:p>
            <a:pPr algn="l"/>
            <a:endParaRPr lang="en-US" altLang="en-US" sz="1200">
              <a:latin typeface="Arial" charset="0"/>
            </a:endParaRPr>
          </a:p>
        </p:txBody>
      </p:sp>
      <p:sp>
        <p:nvSpPr>
          <p:cNvPr id="60424" name="Text Box 8"/>
          <p:cNvSpPr txBox="1">
            <a:spLocks noChangeArrowheads="1"/>
          </p:cNvSpPr>
          <p:nvPr/>
        </p:nvSpPr>
        <p:spPr bwMode="auto">
          <a:xfrm>
            <a:off x="5715000" y="5562600"/>
            <a:ext cx="1677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Arial" charset="0"/>
              </a:rPr>
              <a:t>Sitka black-tailed deer</a:t>
            </a:r>
          </a:p>
          <a:p>
            <a:pPr algn="l"/>
            <a:endParaRPr lang="en-US" altLang="en-US" sz="1200">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44" name="Picture 40" descr="gBIRDb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33400"/>
            <a:ext cx="5621338" cy="5867400"/>
          </a:xfrm>
          <a:prstGeom prst="rect">
            <a:avLst/>
          </a:prstGeom>
          <a:noFill/>
          <a:ln w="9525">
            <a:solidFill>
              <a:srgbClr val="F9F5F5"/>
            </a:solidFill>
            <a:miter lim="800000"/>
            <a:headEnd/>
            <a:tailEnd/>
          </a:ln>
          <a:extLst>
            <a:ext uri="{909E8E84-426E-40DD-AFC4-6F175D3DCCD1}">
              <a14:hiddenFill xmlns:a14="http://schemas.microsoft.com/office/drawing/2010/main">
                <a:solidFill>
                  <a:srgbClr val="FFFFFF"/>
                </a:solidFill>
              </a14:hiddenFill>
            </a:ext>
          </a:extLst>
        </p:spPr>
      </p:pic>
      <p:sp>
        <p:nvSpPr>
          <p:cNvPr id="21516" name="Text Box 12"/>
          <p:cNvSpPr txBox="1">
            <a:spLocks noChangeArrowheads="1"/>
          </p:cNvSpPr>
          <p:nvPr/>
        </p:nvSpPr>
        <p:spPr bwMode="auto">
          <a:xfrm>
            <a:off x="2803525" y="3770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b="1">
              <a:solidFill>
                <a:schemeClr val="tx1"/>
              </a:solidFill>
              <a:latin typeface="Arial" charset="0"/>
            </a:endParaRPr>
          </a:p>
        </p:txBody>
      </p:sp>
      <p:pic>
        <p:nvPicPr>
          <p:cNvPr id="21518" name="Picture 14" descr="7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2400"/>
            <a:ext cx="1625600" cy="15621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21520" name="Picture 16" descr="murl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81000"/>
            <a:ext cx="1482725" cy="17526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21521" name="Picture 17" descr="Gosha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2133600"/>
            <a:ext cx="1741488" cy="17526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21523" name="Picture 19" descr="grou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4876800"/>
            <a:ext cx="1727200" cy="17272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21524" name="Picture 20" descr="OW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0"/>
            <a:ext cx="1689100" cy="16891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21525" name="Text Box 21"/>
          <p:cNvSpPr txBox="1">
            <a:spLocks noChangeArrowheads="1"/>
          </p:cNvSpPr>
          <p:nvPr/>
        </p:nvSpPr>
        <p:spPr bwMode="auto">
          <a:xfrm>
            <a:off x="304800" y="2105025"/>
            <a:ext cx="833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b="1">
                <a:solidFill>
                  <a:srgbClr val="FFCC00"/>
                </a:solidFill>
                <a:latin typeface="Arial" charset="0"/>
              </a:rPr>
              <a:t>Birds</a:t>
            </a:r>
          </a:p>
        </p:txBody>
      </p:sp>
      <p:sp>
        <p:nvSpPr>
          <p:cNvPr id="21526" name="Text Box 22"/>
          <p:cNvSpPr txBox="1">
            <a:spLocks noChangeArrowheads="1"/>
          </p:cNvSpPr>
          <p:nvPr/>
        </p:nvSpPr>
        <p:spPr bwMode="auto">
          <a:xfrm>
            <a:off x="914400" y="1676400"/>
            <a:ext cx="9175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Arial" charset="0"/>
              </a:rPr>
              <a:t>Bald Eagle</a:t>
            </a:r>
          </a:p>
        </p:txBody>
      </p:sp>
      <p:sp>
        <p:nvSpPr>
          <p:cNvPr id="21527" name="Text Box 23"/>
          <p:cNvSpPr txBox="1">
            <a:spLocks noChangeArrowheads="1"/>
          </p:cNvSpPr>
          <p:nvPr/>
        </p:nvSpPr>
        <p:spPr bwMode="auto">
          <a:xfrm>
            <a:off x="4038600" y="1676400"/>
            <a:ext cx="1409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Arial" charset="0"/>
              </a:rPr>
              <a:t>Great Horned Owl</a:t>
            </a:r>
          </a:p>
        </p:txBody>
      </p:sp>
      <p:sp>
        <p:nvSpPr>
          <p:cNvPr id="21528" name="Text Box 24"/>
          <p:cNvSpPr txBox="1">
            <a:spLocks noChangeArrowheads="1"/>
          </p:cNvSpPr>
          <p:nvPr/>
        </p:nvSpPr>
        <p:spPr bwMode="auto">
          <a:xfrm>
            <a:off x="6629400" y="2133600"/>
            <a:ext cx="13319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Arial" charset="0"/>
              </a:rPr>
              <a:t>Marbled Murrelet</a:t>
            </a:r>
          </a:p>
        </p:txBody>
      </p:sp>
      <p:sp>
        <p:nvSpPr>
          <p:cNvPr id="21529" name="Text Box 25"/>
          <p:cNvSpPr txBox="1">
            <a:spLocks noChangeArrowheads="1"/>
          </p:cNvSpPr>
          <p:nvPr/>
        </p:nvSpPr>
        <p:spPr bwMode="auto">
          <a:xfrm>
            <a:off x="2667000" y="3886200"/>
            <a:ext cx="1450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Arial" charset="0"/>
              </a:rPr>
              <a:t>Northern Goshawk</a:t>
            </a:r>
          </a:p>
        </p:txBody>
      </p:sp>
      <p:sp>
        <p:nvSpPr>
          <p:cNvPr id="21531" name="Text Box 27"/>
          <p:cNvSpPr txBox="1">
            <a:spLocks noChangeArrowheads="1"/>
          </p:cNvSpPr>
          <p:nvPr/>
        </p:nvSpPr>
        <p:spPr bwMode="auto">
          <a:xfrm>
            <a:off x="914400" y="6583363"/>
            <a:ext cx="1206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Arial" charset="0"/>
              </a:rPr>
              <a:t>Spruce Grouse</a:t>
            </a:r>
          </a:p>
        </p:txBody>
      </p:sp>
      <p:sp>
        <p:nvSpPr>
          <p:cNvPr id="21532" name="Text Box 28"/>
          <p:cNvSpPr txBox="1">
            <a:spLocks noChangeArrowheads="1"/>
          </p:cNvSpPr>
          <p:nvPr/>
        </p:nvSpPr>
        <p:spPr bwMode="auto">
          <a:xfrm>
            <a:off x="6553200" y="6583363"/>
            <a:ext cx="1314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latin typeface="Arial" charset="0"/>
              </a:rPr>
              <a:t>American Dipper</a:t>
            </a:r>
          </a:p>
        </p:txBody>
      </p:sp>
      <p:sp>
        <p:nvSpPr>
          <p:cNvPr id="21533" name="Text Box 29"/>
          <p:cNvSpPr txBox="1">
            <a:spLocks noChangeArrowheads="1"/>
          </p:cNvSpPr>
          <p:nvPr/>
        </p:nvSpPr>
        <p:spPr bwMode="auto">
          <a:xfrm rot="16200000">
            <a:off x="1851025" y="477838"/>
            <a:ext cx="78263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latin typeface="Arial" charset="0"/>
              </a:rPr>
              <a:t>John Schoen</a:t>
            </a:r>
          </a:p>
        </p:txBody>
      </p:sp>
      <p:sp>
        <p:nvSpPr>
          <p:cNvPr id="21534" name="Text Box 30"/>
          <p:cNvSpPr txBox="1">
            <a:spLocks noChangeArrowheads="1"/>
          </p:cNvSpPr>
          <p:nvPr/>
        </p:nvSpPr>
        <p:spPr bwMode="auto">
          <a:xfrm rot="16200000">
            <a:off x="5238750" y="417513"/>
            <a:ext cx="86518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latin typeface="Arial" charset="0"/>
              </a:rPr>
              <a:t>Bob Armstrong</a:t>
            </a:r>
          </a:p>
        </p:txBody>
      </p:sp>
      <p:sp>
        <p:nvSpPr>
          <p:cNvPr id="21535" name="Text Box 31"/>
          <p:cNvSpPr txBox="1">
            <a:spLocks noChangeArrowheads="1"/>
          </p:cNvSpPr>
          <p:nvPr/>
        </p:nvSpPr>
        <p:spPr bwMode="auto">
          <a:xfrm rot="16200000">
            <a:off x="7616825" y="860426"/>
            <a:ext cx="113823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latin typeface="Arial" charset="0"/>
              </a:rPr>
              <a:t>Jeff Hughes, ADF&amp;G</a:t>
            </a:r>
          </a:p>
        </p:txBody>
      </p:sp>
      <p:sp>
        <p:nvSpPr>
          <p:cNvPr id="21536" name="Text Box 32"/>
          <p:cNvSpPr txBox="1">
            <a:spLocks noChangeArrowheads="1"/>
          </p:cNvSpPr>
          <p:nvPr/>
        </p:nvSpPr>
        <p:spPr bwMode="auto">
          <a:xfrm rot="16200000">
            <a:off x="3779044" y="2739232"/>
            <a:ext cx="11938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latin typeface="Arial" charset="0"/>
              </a:rPr>
              <a:t>Craig Flatten, ADG&amp;G</a:t>
            </a:r>
          </a:p>
        </p:txBody>
      </p:sp>
      <p:sp>
        <p:nvSpPr>
          <p:cNvPr id="21538" name="Text Box 34"/>
          <p:cNvSpPr txBox="1">
            <a:spLocks noChangeArrowheads="1"/>
          </p:cNvSpPr>
          <p:nvPr/>
        </p:nvSpPr>
        <p:spPr bwMode="auto">
          <a:xfrm rot="16200000">
            <a:off x="1958975" y="5483226"/>
            <a:ext cx="117633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latin typeface="Arial" charset="0"/>
              </a:rPr>
              <a:t>Craig Flatten, ADF&amp;G</a:t>
            </a:r>
          </a:p>
        </p:txBody>
      </p:sp>
      <p:sp>
        <p:nvSpPr>
          <p:cNvPr id="21539" name="Text Box 35"/>
          <p:cNvSpPr txBox="1">
            <a:spLocks noChangeArrowheads="1"/>
          </p:cNvSpPr>
          <p:nvPr/>
        </p:nvSpPr>
        <p:spPr bwMode="auto">
          <a:xfrm rot="16200000">
            <a:off x="7681119" y="5399882"/>
            <a:ext cx="8572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latin typeface="Arial" charset="0"/>
              </a:rPr>
              <a:t>Jamie Womble</a:t>
            </a:r>
          </a:p>
        </p:txBody>
      </p:sp>
      <p:pic>
        <p:nvPicPr>
          <p:cNvPr id="21540" name="Picture 36" descr="townsends3"/>
          <p:cNvPicPr>
            <a:picLocks noChangeAspect="1" noChangeArrowheads="1"/>
          </p:cNvPicPr>
          <p:nvPr/>
        </p:nvPicPr>
        <p:blipFill>
          <a:blip r:embed="rId9" cstate="print">
            <a:extLst>
              <a:ext uri="{28A0092B-C50C-407E-A947-70E740481C1C}">
                <a14:useLocalDpi xmlns:a14="http://schemas.microsoft.com/office/drawing/2010/main" val="0"/>
              </a:ext>
            </a:extLst>
          </a:blip>
          <a:srcRect l="23405" t="19150" r="23405" b="10638"/>
          <a:stretch>
            <a:fillRect/>
          </a:stretch>
        </p:blipFill>
        <p:spPr bwMode="auto">
          <a:xfrm>
            <a:off x="5029200" y="2886075"/>
            <a:ext cx="1752600" cy="154305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21542" name="Text Box 38"/>
          <p:cNvSpPr txBox="1">
            <a:spLocks noChangeArrowheads="1"/>
          </p:cNvSpPr>
          <p:nvPr/>
        </p:nvSpPr>
        <p:spPr bwMode="auto">
          <a:xfrm>
            <a:off x="5105400" y="4419600"/>
            <a:ext cx="156845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200">
                <a:latin typeface="Arial" charset="0"/>
              </a:rPr>
              <a:t>Townsend’s Warbler</a:t>
            </a:r>
          </a:p>
        </p:txBody>
      </p:sp>
      <p:sp>
        <p:nvSpPr>
          <p:cNvPr id="21543" name="Text Box 39"/>
          <p:cNvSpPr txBox="1">
            <a:spLocks noChangeArrowheads="1"/>
          </p:cNvSpPr>
          <p:nvPr/>
        </p:nvSpPr>
        <p:spPr bwMode="auto">
          <a:xfrm rot="-5400000">
            <a:off x="6553200" y="3124200"/>
            <a:ext cx="6715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a:latin typeface="Arial" charset="0"/>
              </a:rPr>
              <a:t>Ted Swem</a:t>
            </a:r>
          </a:p>
        </p:txBody>
      </p:sp>
      <p:pic>
        <p:nvPicPr>
          <p:cNvPr id="21519" name="Picture 15" descr="7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5029200"/>
            <a:ext cx="1676400" cy="1630363"/>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90" name="Picture 14" descr="townsends3"/>
          <p:cNvPicPr>
            <a:picLocks noChangeAspect="1" noChangeArrowheads="1"/>
          </p:cNvPicPr>
          <p:nvPr/>
        </p:nvPicPr>
        <p:blipFill>
          <a:blip r:embed="rId3" cstate="print">
            <a:extLst>
              <a:ext uri="{28A0092B-C50C-407E-A947-70E740481C1C}">
                <a14:useLocalDpi xmlns:a14="http://schemas.microsoft.com/office/drawing/2010/main" val="0"/>
              </a:ext>
            </a:extLst>
          </a:blip>
          <a:srcRect l="16394" t="14754" r="27869"/>
          <a:stretch>
            <a:fillRect/>
          </a:stretch>
        </p:blipFill>
        <p:spPr bwMode="auto">
          <a:xfrm>
            <a:off x="6172200" y="4038600"/>
            <a:ext cx="2590800" cy="26416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75780" name="Picture 4" descr="murl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676400"/>
            <a:ext cx="3200400" cy="37846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75781" name="Picture 5" descr="Gosha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33400"/>
            <a:ext cx="2573338" cy="25908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75783" name="Text Box 7"/>
          <p:cNvSpPr txBox="1">
            <a:spLocks noChangeArrowheads="1"/>
          </p:cNvSpPr>
          <p:nvPr/>
        </p:nvSpPr>
        <p:spPr bwMode="auto">
          <a:xfrm>
            <a:off x="3733800" y="557213"/>
            <a:ext cx="440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400" b="1">
                <a:solidFill>
                  <a:srgbClr val="FFCC00"/>
                </a:solidFill>
                <a:latin typeface="Arial" charset="0"/>
              </a:rPr>
              <a:t>The Alaskan rainforest: </a:t>
            </a:r>
            <a:r>
              <a:rPr lang="en-US" altLang="en-US" sz="2400" b="1">
                <a:solidFill>
                  <a:srgbClr val="F9F5F5"/>
                </a:solidFill>
                <a:latin typeface="Arial" charset="0"/>
              </a:rPr>
              <a:t>birds</a:t>
            </a:r>
          </a:p>
        </p:txBody>
      </p:sp>
      <p:sp>
        <p:nvSpPr>
          <p:cNvPr id="75791" name="Text Box 15"/>
          <p:cNvSpPr txBox="1">
            <a:spLocks noChangeArrowheads="1"/>
          </p:cNvSpPr>
          <p:nvPr/>
        </p:nvSpPr>
        <p:spPr bwMode="auto">
          <a:xfrm>
            <a:off x="7696200" y="6643688"/>
            <a:ext cx="11430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a:solidFill>
                  <a:srgbClr val="F9F5F5"/>
                </a:solidFill>
                <a:latin typeface="Arial" charset="0"/>
              </a:rPr>
              <a:t>Ted Swem</a:t>
            </a:r>
          </a:p>
        </p:txBody>
      </p:sp>
      <p:sp>
        <p:nvSpPr>
          <p:cNvPr id="75792" name="Text Box 16"/>
          <p:cNvSpPr txBox="1">
            <a:spLocks noChangeArrowheads="1"/>
          </p:cNvSpPr>
          <p:nvPr/>
        </p:nvSpPr>
        <p:spPr bwMode="auto">
          <a:xfrm>
            <a:off x="5029200" y="5486400"/>
            <a:ext cx="1371600"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US" altLang="en-US">
                <a:latin typeface="Arial" charset="0"/>
              </a:rPr>
              <a:t>Jeff Hughes, ADF&amp;G</a:t>
            </a:r>
          </a:p>
        </p:txBody>
      </p:sp>
      <p:sp>
        <p:nvSpPr>
          <p:cNvPr id="75793" name="Text Box 17"/>
          <p:cNvSpPr txBox="1">
            <a:spLocks noChangeArrowheads="1"/>
          </p:cNvSpPr>
          <p:nvPr/>
        </p:nvSpPr>
        <p:spPr bwMode="auto">
          <a:xfrm>
            <a:off x="1905000" y="3124200"/>
            <a:ext cx="1176338"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a:latin typeface="Arial" charset="0"/>
              </a:rPr>
              <a:t>Craig Flatten, ADF&amp;G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200"/>
            <a:ext cx="5257800" cy="38989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22537" name="Picture 9" descr="8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04800"/>
            <a:ext cx="1833563" cy="19812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22538" name="Picture 10" descr="8C"/>
          <p:cNvPicPr>
            <a:picLocks noChangeAspect="1" noChangeArrowheads="1"/>
          </p:cNvPicPr>
          <p:nvPr/>
        </p:nvPicPr>
        <p:blipFill>
          <a:blip r:embed="rId5">
            <a:extLst>
              <a:ext uri="{28A0092B-C50C-407E-A947-70E740481C1C}">
                <a14:useLocalDpi xmlns:a14="http://schemas.microsoft.com/office/drawing/2010/main" val="0"/>
              </a:ext>
            </a:extLst>
          </a:blip>
          <a:srcRect t="7408"/>
          <a:stretch>
            <a:fillRect/>
          </a:stretch>
        </p:blipFill>
        <p:spPr bwMode="auto">
          <a:xfrm>
            <a:off x="6477000" y="2590800"/>
            <a:ext cx="1828800" cy="18303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22539" name="Picture 11" descr="8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4724400"/>
            <a:ext cx="1806575" cy="18288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22540" name="Text Box 12"/>
          <p:cNvSpPr txBox="1">
            <a:spLocks noChangeArrowheads="1"/>
          </p:cNvSpPr>
          <p:nvPr/>
        </p:nvSpPr>
        <p:spPr bwMode="auto">
          <a:xfrm>
            <a:off x="6096000" y="0"/>
            <a:ext cx="11858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a:solidFill>
                  <a:srgbClr val="FFCC00"/>
                </a:solidFill>
                <a:latin typeface="Arial" charset="0"/>
              </a:rPr>
              <a:t>After Logging</a:t>
            </a:r>
          </a:p>
        </p:txBody>
      </p:sp>
      <p:sp>
        <p:nvSpPr>
          <p:cNvPr id="22542" name="Text Box 14"/>
          <p:cNvSpPr txBox="1">
            <a:spLocks noChangeArrowheads="1"/>
          </p:cNvSpPr>
          <p:nvPr/>
        </p:nvSpPr>
        <p:spPr bwMode="auto">
          <a:xfrm>
            <a:off x="6553200" y="2286000"/>
            <a:ext cx="9255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a:solidFill>
                  <a:srgbClr val="FFCC00"/>
                </a:solidFill>
                <a:latin typeface="Arial" charset="0"/>
              </a:rPr>
              <a:t>5-10 years</a:t>
            </a:r>
          </a:p>
          <a:p>
            <a:pPr algn="l"/>
            <a:endParaRPr lang="en-US" altLang="en-US" sz="1800" b="1">
              <a:solidFill>
                <a:schemeClr val="tx1"/>
              </a:solidFill>
              <a:latin typeface="Arial" charset="0"/>
            </a:endParaRPr>
          </a:p>
        </p:txBody>
      </p:sp>
      <p:sp>
        <p:nvSpPr>
          <p:cNvPr id="22544" name="Text Box 16"/>
          <p:cNvSpPr txBox="1">
            <a:spLocks noChangeArrowheads="1"/>
          </p:cNvSpPr>
          <p:nvPr/>
        </p:nvSpPr>
        <p:spPr bwMode="auto">
          <a:xfrm>
            <a:off x="6477000" y="4419600"/>
            <a:ext cx="10096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a:solidFill>
                  <a:srgbClr val="FFCC00"/>
                </a:solidFill>
                <a:latin typeface="Arial" charset="0"/>
              </a:rPr>
              <a:t>50-75 years</a:t>
            </a:r>
          </a:p>
        </p:txBody>
      </p:sp>
      <p:sp>
        <p:nvSpPr>
          <p:cNvPr id="22545" name="Text Box 17"/>
          <p:cNvSpPr txBox="1">
            <a:spLocks noChangeArrowheads="1"/>
          </p:cNvSpPr>
          <p:nvPr/>
        </p:nvSpPr>
        <p:spPr bwMode="auto">
          <a:xfrm>
            <a:off x="6477000" y="6580188"/>
            <a:ext cx="12636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a:solidFill>
                  <a:srgbClr val="FFCC00"/>
                </a:solidFill>
                <a:latin typeface="Arial" charset="0"/>
              </a:rPr>
              <a:t>Over 200 years</a:t>
            </a:r>
          </a:p>
        </p:txBody>
      </p:sp>
      <p:sp>
        <p:nvSpPr>
          <p:cNvPr id="22546" name="Text Box 18"/>
          <p:cNvSpPr txBox="1">
            <a:spLocks noChangeArrowheads="1"/>
          </p:cNvSpPr>
          <p:nvPr/>
        </p:nvSpPr>
        <p:spPr bwMode="auto">
          <a:xfrm>
            <a:off x="228600" y="4876800"/>
            <a:ext cx="5276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a:solidFill>
                  <a:srgbClr val="FFCC00"/>
                </a:solidFill>
                <a:latin typeface="Arial" charset="0"/>
              </a:rPr>
              <a:t>The Alaskan rainforest:</a:t>
            </a:r>
            <a:r>
              <a:rPr lang="en-US" altLang="en-US" sz="2000">
                <a:solidFill>
                  <a:schemeClr val="tx1"/>
                </a:solidFill>
                <a:latin typeface="Arial" charset="0"/>
              </a:rPr>
              <a:t> </a:t>
            </a:r>
            <a:r>
              <a:rPr lang="en-US" altLang="en-US" sz="2000">
                <a:latin typeface="Arial" charset="0"/>
              </a:rPr>
              <a:t>conservation and use</a:t>
            </a:r>
          </a:p>
        </p:txBody>
      </p:sp>
      <p:sp>
        <p:nvSpPr>
          <p:cNvPr id="22547" name="Text Box 19"/>
          <p:cNvSpPr txBox="1">
            <a:spLocks noChangeArrowheads="1"/>
          </p:cNvSpPr>
          <p:nvPr/>
        </p:nvSpPr>
        <p:spPr bwMode="auto">
          <a:xfrm>
            <a:off x="4114800" y="4419600"/>
            <a:ext cx="117633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latin typeface="Arial" charset="0"/>
              </a:rPr>
              <a:t>Craig Flatten, ADF&amp;G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CTR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28600"/>
            <a:ext cx="2965450" cy="400685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057400"/>
            <a:ext cx="7620000" cy="4648200"/>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129" name="Text Box 9"/>
          <p:cNvSpPr txBox="1">
            <a:spLocks noChangeArrowheads="1"/>
          </p:cNvSpPr>
          <p:nvPr/>
        </p:nvSpPr>
        <p:spPr bwMode="auto">
          <a:xfrm>
            <a:off x="6019800" y="1371600"/>
            <a:ext cx="1744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solidFill>
                  <a:srgbClr val="000000"/>
                </a:solidFill>
                <a:latin typeface="Arial" charset="0"/>
              </a:rPr>
              <a:t>The Coastal Temperate</a:t>
            </a:r>
          </a:p>
          <a:p>
            <a:pPr algn="l"/>
            <a:r>
              <a:rPr lang="en-US" altLang="en-US">
                <a:solidFill>
                  <a:srgbClr val="000000"/>
                </a:solidFill>
                <a:latin typeface="Arial" charset="0"/>
              </a:rPr>
              <a:t>Rainforest of North America</a:t>
            </a:r>
          </a:p>
        </p:txBody>
      </p:sp>
      <p:sp>
        <p:nvSpPr>
          <p:cNvPr id="5130" name="Text Box 10"/>
          <p:cNvSpPr txBox="1">
            <a:spLocks noChangeArrowheads="1"/>
          </p:cNvSpPr>
          <p:nvPr/>
        </p:nvSpPr>
        <p:spPr bwMode="auto">
          <a:xfrm flipH="1">
            <a:off x="0" y="457200"/>
            <a:ext cx="577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107763" dir="8100000" algn="ctr" rotWithShape="0">
                    <a:schemeClr val="bg2">
                      <a:alpha val="50000"/>
                    </a:schemeClr>
                  </a:outerShdw>
                </a:effectLst>
              </a14:hiddenEffects>
            </a:ext>
          </a:extLst>
        </p:spPr>
        <p:txBody>
          <a:bodyPr wrap="none">
            <a:spAutoFit/>
          </a:bodyPr>
          <a:lstStyle/>
          <a:p>
            <a:pPr algn="l"/>
            <a:r>
              <a:rPr lang="en-US" altLang="en-US" sz="2400" b="1">
                <a:solidFill>
                  <a:srgbClr val="FFCC00"/>
                </a:solidFill>
                <a:latin typeface="Arial" charset="0"/>
              </a:rPr>
              <a:t>The Alaskan rainforest:</a:t>
            </a:r>
            <a:r>
              <a:rPr lang="en-US" altLang="en-US" sz="2400" b="1">
                <a:solidFill>
                  <a:schemeClr val="tx1"/>
                </a:solidFill>
                <a:latin typeface="Arial" charset="0"/>
              </a:rPr>
              <a:t> </a:t>
            </a:r>
            <a:r>
              <a:rPr lang="en-US" altLang="en-US" sz="2400" b="1">
                <a:latin typeface="Arial" charset="0"/>
              </a:rPr>
              <a:t>natural history</a:t>
            </a:r>
          </a:p>
        </p:txBody>
      </p:sp>
      <p:sp>
        <p:nvSpPr>
          <p:cNvPr id="5131" name="Text Box 11"/>
          <p:cNvSpPr txBox="1">
            <a:spLocks noChangeArrowheads="1"/>
          </p:cNvSpPr>
          <p:nvPr/>
        </p:nvSpPr>
        <p:spPr bwMode="auto">
          <a:xfrm>
            <a:off x="6553200" y="6400800"/>
            <a:ext cx="10874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dirty="0"/>
              <a:t>©</a:t>
            </a:r>
            <a:r>
              <a:rPr lang="en-US" altLang="en-US" dirty="0" smtClean="0">
                <a:latin typeface="Arial" charset="0"/>
              </a:rPr>
              <a:t>John </a:t>
            </a:r>
            <a:r>
              <a:rPr lang="en-US" altLang="en-US" dirty="0">
                <a:latin typeface="Arial" charset="0"/>
              </a:rPr>
              <a:t>Schoen</a:t>
            </a:r>
          </a:p>
        </p:txBody>
      </p:sp>
      <p:sp>
        <p:nvSpPr>
          <p:cNvPr id="5132" name="Text Box 12"/>
          <p:cNvSpPr txBox="1">
            <a:spLocks noChangeArrowheads="1"/>
          </p:cNvSpPr>
          <p:nvPr/>
        </p:nvSpPr>
        <p:spPr bwMode="auto">
          <a:xfrm>
            <a:off x="7696200" y="419100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a:latin typeface="Arial Narrow" pitchFamily="34" charset="0"/>
              </a:rPr>
              <a:t>Map reprinted by permission of  Ecotrust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 name="Text Box 11"/>
          <p:cNvSpPr txBox="1">
            <a:spLocks noChangeArrowheads="1"/>
          </p:cNvSpPr>
          <p:nvPr/>
        </p:nvSpPr>
        <p:spPr bwMode="auto">
          <a:xfrm>
            <a:off x="3733800" y="304800"/>
            <a:ext cx="3851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a:solidFill>
                  <a:srgbClr val="FFCC00"/>
                </a:solidFill>
                <a:latin typeface="Arial" charset="0"/>
              </a:rPr>
              <a:t>The Alaskan rainforest:</a:t>
            </a:r>
            <a:r>
              <a:rPr lang="en-US" altLang="en-US" sz="2000">
                <a:solidFill>
                  <a:schemeClr val="tx1"/>
                </a:solidFill>
                <a:latin typeface="Arial" charset="0"/>
              </a:rPr>
              <a:t> </a:t>
            </a:r>
            <a:r>
              <a:rPr lang="en-US" altLang="en-US" sz="2000">
                <a:latin typeface="Arial" charset="0"/>
              </a:rPr>
              <a:t>research</a:t>
            </a:r>
          </a:p>
        </p:txBody>
      </p:sp>
      <p:sp>
        <p:nvSpPr>
          <p:cNvPr id="24589" name="Text Box 13"/>
          <p:cNvSpPr txBox="1">
            <a:spLocks noChangeArrowheads="1"/>
          </p:cNvSpPr>
          <p:nvPr/>
        </p:nvSpPr>
        <p:spPr bwMode="auto">
          <a:xfrm rot="16200000">
            <a:off x="3217069" y="6377782"/>
            <a:ext cx="1841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latin typeface="Arial" charset="0"/>
            </a:endParaRPr>
          </a:p>
        </p:txBody>
      </p:sp>
      <p:pic>
        <p:nvPicPr>
          <p:cNvPr id="24596" name="Picture 20" descr="1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3009900" cy="2486025"/>
          </a:xfrm>
          <a:prstGeom prst="rect">
            <a:avLst/>
          </a:prstGeom>
          <a:solidFill>
            <a:srgbClr val="F9F5F5"/>
          </a:solidFill>
          <a:ln w="9525">
            <a:solidFill>
              <a:srgbClr val="009900"/>
            </a:solidFill>
            <a:miter lim="800000"/>
            <a:headEnd/>
            <a:tailEnd/>
          </a:ln>
        </p:spPr>
      </p:pic>
      <p:pic>
        <p:nvPicPr>
          <p:cNvPr id="24597" name="Picture 21" descr="Polly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505200"/>
            <a:ext cx="1600200" cy="2413000"/>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pic>
      <p:sp>
        <p:nvSpPr>
          <p:cNvPr id="24600" name="Text Box 24"/>
          <p:cNvSpPr txBox="1">
            <a:spLocks noChangeArrowheads="1"/>
          </p:cNvSpPr>
          <p:nvPr/>
        </p:nvSpPr>
        <p:spPr bwMode="auto">
          <a:xfrm>
            <a:off x="3048000" y="6070600"/>
            <a:ext cx="301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solidFill>
                  <a:srgbClr val="FFCC00"/>
                </a:solidFill>
                <a:latin typeface="Arial" charset="0"/>
              </a:rPr>
              <a:t>A biologist examines a blueberry plant for </a:t>
            </a:r>
          </a:p>
          <a:p>
            <a:pPr algn="l"/>
            <a:r>
              <a:rPr lang="en-US" altLang="en-US" sz="1200">
                <a:solidFill>
                  <a:srgbClr val="FFCC00"/>
                </a:solidFill>
                <a:latin typeface="Arial" charset="0"/>
              </a:rPr>
              <a:t>evidence of browsing by deer.</a:t>
            </a:r>
            <a:r>
              <a:rPr lang="en-US" altLang="en-US" sz="1200">
                <a:solidFill>
                  <a:srgbClr val="FFCC00"/>
                </a:solidFill>
              </a:rPr>
              <a:t> </a:t>
            </a:r>
          </a:p>
        </p:txBody>
      </p:sp>
      <p:sp>
        <p:nvSpPr>
          <p:cNvPr id="24601" name="Text Box 25"/>
          <p:cNvSpPr txBox="1">
            <a:spLocks noChangeArrowheads="1"/>
          </p:cNvSpPr>
          <p:nvPr/>
        </p:nvSpPr>
        <p:spPr bwMode="auto">
          <a:xfrm>
            <a:off x="228600" y="3048000"/>
            <a:ext cx="343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solidFill>
                  <a:srgbClr val="FFCC00"/>
                </a:solidFill>
                <a:latin typeface="Arial" charset="0"/>
              </a:rPr>
              <a:t>Lichens are sensitive to air pollution, and so, are</a:t>
            </a:r>
          </a:p>
          <a:p>
            <a:pPr algn="l"/>
            <a:r>
              <a:rPr lang="en-US" altLang="en-US" sz="1200">
                <a:solidFill>
                  <a:srgbClr val="FFCC00"/>
                </a:solidFill>
                <a:latin typeface="Arial" charset="0"/>
              </a:rPr>
              <a:t> a useful indicator of a clean environment.</a:t>
            </a:r>
          </a:p>
        </p:txBody>
      </p:sp>
      <p:sp>
        <p:nvSpPr>
          <p:cNvPr id="24602" name="Text Box 26"/>
          <p:cNvSpPr txBox="1">
            <a:spLocks noChangeArrowheads="1"/>
          </p:cNvSpPr>
          <p:nvPr/>
        </p:nvSpPr>
        <p:spPr bwMode="auto">
          <a:xfrm>
            <a:off x="2252663" y="2894013"/>
            <a:ext cx="103505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r"/>
            <a:r>
              <a:rPr lang="en-US" altLang="en-US">
                <a:latin typeface="Arial Narrow" pitchFamily="34" charset="0"/>
              </a:rPr>
              <a:t>Matt Kirchhoff, ADF&amp;G</a:t>
            </a:r>
          </a:p>
        </p:txBody>
      </p:sp>
      <p:pic>
        <p:nvPicPr>
          <p:cNvPr id="24603" name="Picture 27" descr="forstsno"/>
          <p:cNvPicPr>
            <a:picLocks noChangeAspect="1" noChangeArrowheads="1"/>
          </p:cNvPicPr>
          <p:nvPr/>
        </p:nvPicPr>
        <p:blipFill>
          <a:blip r:embed="rId5" cstate="print">
            <a:extLst>
              <a:ext uri="{28A0092B-C50C-407E-A947-70E740481C1C}">
                <a14:useLocalDpi xmlns:a14="http://schemas.microsoft.com/office/drawing/2010/main" val="0"/>
              </a:ext>
            </a:extLst>
          </a:blip>
          <a:srcRect t="6018"/>
          <a:stretch>
            <a:fillRect/>
          </a:stretch>
        </p:blipFill>
        <p:spPr bwMode="auto">
          <a:xfrm>
            <a:off x="5105400" y="1143000"/>
            <a:ext cx="3276600" cy="2379663"/>
          </a:xfrm>
          <a:prstGeom prst="rect">
            <a:avLst/>
          </a:prstGeom>
          <a:noFill/>
          <a:ln w="9525">
            <a:solidFill>
              <a:srgbClr val="99CC00"/>
            </a:solidFill>
            <a:miter lim="800000"/>
            <a:headEnd/>
            <a:tailEnd/>
          </a:ln>
          <a:extLst>
            <a:ext uri="{909E8E84-426E-40DD-AFC4-6F175D3DCCD1}">
              <a14:hiddenFill xmlns:a14="http://schemas.microsoft.com/office/drawing/2010/main">
                <a:solidFill>
                  <a:srgbClr val="FFFFFF"/>
                </a:solidFill>
              </a14:hiddenFill>
            </a:ext>
          </a:extLst>
        </p:spPr>
      </p:pic>
      <p:sp>
        <p:nvSpPr>
          <p:cNvPr id="24604" name="Text Box 28"/>
          <p:cNvSpPr txBox="1">
            <a:spLocks noChangeArrowheads="1"/>
          </p:cNvSpPr>
          <p:nvPr/>
        </p:nvSpPr>
        <p:spPr bwMode="auto">
          <a:xfrm>
            <a:off x="5029200" y="3581400"/>
            <a:ext cx="4322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solidFill>
                  <a:srgbClr val="FFCC00"/>
                </a:solidFill>
                <a:latin typeface="Arial" charset="0"/>
              </a:rPr>
              <a:t>Data collected by ADF&amp;G biologists studying deer </a:t>
            </a:r>
          </a:p>
          <a:p>
            <a:pPr algn="l"/>
            <a:r>
              <a:rPr lang="en-US" altLang="en-US" sz="1200">
                <a:solidFill>
                  <a:srgbClr val="FFCC00"/>
                </a:solidFill>
                <a:latin typeface="Arial" charset="0"/>
              </a:rPr>
              <a:t>populations compress snow depths in forest and open areas. </a:t>
            </a:r>
          </a:p>
        </p:txBody>
      </p:sp>
      <p:sp>
        <p:nvSpPr>
          <p:cNvPr id="24605" name="Text Box 29"/>
          <p:cNvSpPr txBox="1">
            <a:spLocks noChangeArrowheads="1"/>
          </p:cNvSpPr>
          <p:nvPr/>
        </p:nvSpPr>
        <p:spPr bwMode="auto">
          <a:xfrm>
            <a:off x="3657600" y="5943600"/>
            <a:ext cx="1035050"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r"/>
            <a:r>
              <a:rPr lang="en-US" altLang="en-US">
                <a:latin typeface="Arial Narrow" pitchFamily="34" charset="0"/>
              </a:rPr>
              <a:t>Matt Kirchhoff, ADF&amp;G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ext Box 4"/>
          <p:cNvSpPr txBox="1">
            <a:spLocks noChangeArrowheads="1"/>
          </p:cNvSpPr>
          <p:nvPr/>
        </p:nvSpPr>
        <p:spPr bwMode="auto">
          <a:xfrm>
            <a:off x="2514600" y="457200"/>
            <a:ext cx="4295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400" b="1">
                <a:solidFill>
                  <a:srgbClr val="99CC00"/>
                </a:solidFill>
                <a:latin typeface="Arial" charset="0"/>
              </a:rPr>
              <a:t>Old-Growth Forest in Alaska</a:t>
            </a:r>
          </a:p>
        </p:txBody>
      </p:sp>
      <p:sp>
        <p:nvSpPr>
          <p:cNvPr id="77829" name="Text Box 5"/>
          <p:cNvSpPr txBox="1">
            <a:spLocks noChangeArrowheads="1"/>
          </p:cNvSpPr>
          <p:nvPr/>
        </p:nvSpPr>
        <p:spPr bwMode="auto">
          <a:xfrm>
            <a:off x="6781800" y="5715000"/>
            <a:ext cx="104387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dirty="0" smtClean="0"/>
              <a:t>© </a:t>
            </a:r>
            <a:r>
              <a:rPr lang="en-US" altLang="en-US" dirty="0" smtClean="0">
                <a:latin typeface="Arial" charset="0"/>
              </a:rPr>
              <a:t>Norio Masumoto</a:t>
            </a:r>
            <a:endParaRPr lang="en-US" altLang="en-US" dirty="0">
              <a:latin typeface="Arial" charset="0"/>
            </a:endParaRPr>
          </a:p>
        </p:txBody>
      </p:sp>
      <p:pic>
        <p:nvPicPr>
          <p:cNvPr id="77831" name="Picture 7" descr="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19200"/>
            <a:ext cx="6096000" cy="447833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7" name="Picture 7" descr="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3657600" cy="5626100"/>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pic>
      <p:sp>
        <p:nvSpPr>
          <p:cNvPr id="25609" name="Text Box 9"/>
          <p:cNvSpPr txBox="1">
            <a:spLocks noChangeArrowheads="1"/>
          </p:cNvSpPr>
          <p:nvPr/>
        </p:nvSpPr>
        <p:spPr bwMode="auto">
          <a:xfrm>
            <a:off x="2590800" y="6096000"/>
            <a:ext cx="129698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latin typeface="Arial" charset="0"/>
              </a:rPr>
              <a:t>Jack Gustafson, ADF&amp;G</a:t>
            </a:r>
          </a:p>
        </p:txBody>
      </p:sp>
      <p:sp>
        <p:nvSpPr>
          <p:cNvPr id="25610" name="Text Box 10"/>
          <p:cNvSpPr txBox="1">
            <a:spLocks noChangeArrowheads="1"/>
          </p:cNvSpPr>
          <p:nvPr/>
        </p:nvSpPr>
        <p:spPr bwMode="auto">
          <a:xfrm>
            <a:off x="4740275" y="682625"/>
            <a:ext cx="34401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rgbClr val="99CC00"/>
                </a:solidFill>
                <a:latin typeface="Arial" charset="0"/>
              </a:rPr>
              <a:t>The Alaskan rainforest:</a:t>
            </a:r>
          </a:p>
          <a:p>
            <a:endParaRPr lang="en-US" altLang="en-US" sz="2400" dirty="0">
              <a:solidFill>
                <a:srgbClr val="99CC00"/>
              </a:solidFill>
              <a:latin typeface="Arial" charset="0"/>
            </a:endParaRPr>
          </a:p>
          <a:p>
            <a:r>
              <a:rPr lang="en-US" altLang="en-US" sz="2400" dirty="0">
                <a:solidFill>
                  <a:srgbClr val="99CC00"/>
                </a:solidFill>
                <a:latin typeface="Arial" charset="0"/>
              </a:rPr>
              <a:t>How do you describe it?</a:t>
            </a:r>
          </a:p>
          <a:p>
            <a:endParaRPr lang="en-US" altLang="en-US" sz="2400" dirty="0">
              <a:solidFill>
                <a:srgbClr val="FFCC00"/>
              </a:solidFill>
              <a:latin typeface="Arial" charset="0"/>
            </a:endParaRPr>
          </a:p>
        </p:txBody>
      </p:sp>
      <p:sp>
        <p:nvSpPr>
          <p:cNvPr id="25613" name="AutoShape 13"/>
          <p:cNvSpPr>
            <a:spLocks noChangeArrowheads="1"/>
          </p:cNvSpPr>
          <p:nvPr/>
        </p:nvSpPr>
        <p:spPr bwMode="auto">
          <a:xfrm>
            <a:off x="6858000" y="5791200"/>
            <a:ext cx="1524000" cy="457200"/>
          </a:xfrm>
          <a:prstGeom prst="flowChartConnector">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25616" name="Picture 16" descr="adfg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3700" y="5727700"/>
            <a:ext cx="901700" cy="901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2" name="Picture 18" descr="3Ad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239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17" descr="spru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81000"/>
            <a:ext cx="12493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CC00"/>
                </a:solidFill>
                <a:miter lim="800000"/>
                <a:headEnd/>
                <a:tailEnd/>
              </a14:hiddenLine>
            </a:ext>
          </a:extLst>
        </p:spPr>
      </p:pic>
      <p:pic>
        <p:nvPicPr>
          <p:cNvPr id="6159" name="Picture 15" descr="heml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133600"/>
            <a:ext cx="1282700" cy="1282700"/>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ced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3733800"/>
            <a:ext cx="12827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p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5257800"/>
            <a:ext cx="1282700" cy="1346200"/>
          </a:xfrm>
          <a:prstGeom prst="rect">
            <a:avLst/>
          </a:prstGeom>
          <a:noFill/>
          <a:extLst>
            <a:ext uri="{909E8E84-426E-40DD-AFC4-6F175D3DCCD1}">
              <a14:hiddenFill xmlns:a14="http://schemas.microsoft.com/office/drawing/2010/main">
                <a:solidFill>
                  <a:srgbClr val="FFFFFF"/>
                </a:solidFill>
              </a14:hiddenFill>
            </a:ext>
          </a:extLst>
        </p:spPr>
      </p:pic>
      <p:sp>
        <p:nvSpPr>
          <p:cNvPr id="6163" name="Text Box 19"/>
          <p:cNvSpPr txBox="1">
            <a:spLocks noChangeArrowheads="1"/>
          </p:cNvSpPr>
          <p:nvPr/>
        </p:nvSpPr>
        <p:spPr bwMode="auto">
          <a:xfrm>
            <a:off x="228600" y="573088"/>
            <a:ext cx="450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400" b="1">
                <a:solidFill>
                  <a:srgbClr val="669900"/>
                </a:solidFill>
                <a:latin typeface="Arial" charset="0"/>
              </a:rPr>
              <a:t>The Alaskan rainforest: trees</a:t>
            </a:r>
          </a:p>
        </p:txBody>
      </p:sp>
      <p:sp>
        <p:nvSpPr>
          <p:cNvPr id="6164" name="Text Box 20"/>
          <p:cNvSpPr txBox="1">
            <a:spLocks noChangeArrowheads="1"/>
          </p:cNvSpPr>
          <p:nvPr/>
        </p:nvSpPr>
        <p:spPr bwMode="auto">
          <a:xfrm>
            <a:off x="7772400" y="3276600"/>
            <a:ext cx="75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1200">
                <a:solidFill>
                  <a:srgbClr val="FFCC00"/>
                </a:solidFill>
                <a:latin typeface="Arial" charset="0"/>
              </a:rPr>
              <a:t>western </a:t>
            </a:r>
          </a:p>
          <a:p>
            <a:pPr algn="r"/>
            <a:r>
              <a:rPr lang="en-US" altLang="en-US" sz="1200">
                <a:solidFill>
                  <a:srgbClr val="FFCC00"/>
                </a:solidFill>
                <a:latin typeface="Arial" charset="0"/>
              </a:rPr>
              <a:t>hemlock</a:t>
            </a:r>
          </a:p>
        </p:txBody>
      </p:sp>
      <p:sp>
        <p:nvSpPr>
          <p:cNvPr id="6165" name="Text Box 21"/>
          <p:cNvSpPr txBox="1">
            <a:spLocks noChangeArrowheads="1"/>
          </p:cNvSpPr>
          <p:nvPr/>
        </p:nvSpPr>
        <p:spPr bwMode="auto">
          <a:xfrm>
            <a:off x="7848600" y="1752600"/>
            <a:ext cx="639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1200">
                <a:solidFill>
                  <a:srgbClr val="FFCC00"/>
                </a:solidFill>
                <a:latin typeface="Arial" charset="0"/>
              </a:rPr>
              <a:t>Sitka</a:t>
            </a:r>
          </a:p>
          <a:p>
            <a:pPr algn="r"/>
            <a:r>
              <a:rPr lang="en-US" altLang="en-US" sz="1200">
                <a:solidFill>
                  <a:srgbClr val="FFCC00"/>
                </a:solidFill>
                <a:latin typeface="Arial" charset="0"/>
              </a:rPr>
              <a:t>spruce</a:t>
            </a:r>
          </a:p>
        </p:txBody>
      </p:sp>
      <p:sp>
        <p:nvSpPr>
          <p:cNvPr id="6166" name="Text Box 22"/>
          <p:cNvSpPr txBox="1">
            <a:spLocks noChangeArrowheads="1"/>
          </p:cNvSpPr>
          <p:nvPr/>
        </p:nvSpPr>
        <p:spPr bwMode="auto">
          <a:xfrm>
            <a:off x="7696200" y="4876800"/>
            <a:ext cx="827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200">
                <a:solidFill>
                  <a:srgbClr val="FFCC00"/>
                </a:solidFill>
                <a:latin typeface="Arial" charset="0"/>
              </a:rPr>
              <a:t>western</a:t>
            </a:r>
          </a:p>
          <a:p>
            <a:pPr algn="r"/>
            <a:r>
              <a:rPr lang="en-US" altLang="en-US" sz="1200">
                <a:solidFill>
                  <a:srgbClr val="FFCC00"/>
                </a:solidFill>
                <a:latin typeface="Arial" charset="0"/>
              </a:rPr>
              <a:t>red cedar</a:t>
            </a:r>
          </a:p>
        </p:txBody>
      </p:sp>
      <p:sp>
        <p:nvSpPr>
          <p:cNvPr id="6167" name="Text Box 23"/>
          <p:cNvSpPr txBox="1">
            <a:spLocks noChangeArrowheads="1"/>
          </p:cNvSpPr>
          <p:nvPr/>
        </p:nvSpPr>
        <p:spPr bwMode="auto">
          <a:xfrm>
            <a:off x="7467600" y="6218238"/>
            <a:ext cx="10668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200">
                <a:solidFill>
                  <a:srgbClr val="FFCC00"/>
                </a:solidFill>
                <a:latin typeface="Arial" charset="0"/>
              </a:rPr>
              <a:t>shore</a:t>
            </a:r>
          </a:p>
          <a:p>
            <a:pPr algn="r"/>
            <a:r>
              <a:rPr lang="en-US" altLang="en-US" sz="1200">
                <a:solidFill>
                  <a:srgbClr val="FFCC00"/>
                </a:solidFill>
                <a:latin typeface="Arial" charset="0"/>
              </a:rPr>
              <a:t>(lodgepole)</a:t>
            </a:r>
          </a:p>
          <a:p>
            <a:pPr algn="r"/>
            <a:r>
              <a:rPr lang="en-US" altLang="en-US" sz="1200">
                <a:solidFill>
                  <a:srgbClr val="FFCC00"/>
                </a:solidFill>
                <a:latin typeface="Arial" charset="0"/>
              </a:rPr>
              <a:t>pine</a:t>
            </a:r>
          </a:p>
        </p:txBody>
      </p:sp>
      <p:pic>
        <p:nvPicPr>
          <p:cNvPr id="6168" name="Picture 24" descr="sprcti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657600"/>
            <a:ext cx="1716088" cy="2362200"/>
          </a:xfrm>
          <a:prstGeom prst="rect">
            <a:avLst/>
          </a:pr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6169" name="Text Box 25"/>
          <p:cNvSpPr txBox="1">
            <a:spLocks noChangeArrowheads="1"/>
          </p:cNvSpPr>
          <p:nvPr/>
        </p:nvSpPr>
        <p:spPr bwMode="auto">
          <a:xfrm>
            <a:off x="762000" y="6096000"/>
            <a:ext cx="1841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6170" name="Text Box 26"/>
          <p:cNvSpPr txBox="1">
            <a:spLocks noChangeArrowheads="1"/>
          </p:cNvSpPr>
          <p:nvPr/>
        </p:nvSpPr>
        <p:spPr bwMode="auto">
          <a:xfrm>
            <a:off x="685800" y="6019800"/>
            <a:ext cx="7540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latin typeface="Arial Narrow" pitchFamily="34" charset="0"/>
              </a:rPr>
              <a:t>Sitka spruce tip</a:t>
            </a:r>
          </a:p>
        </p:txBody>
      </p:sp>
      <p:sp>
        <p:nvSpPr>
          <p:cNvPr id="6178" name="Text Box 34"/>
          <p:cNvSpPr txBox="1">
            <a:spLocks noChangeArrowheads="1"/>
          </p:cNvSpPr>
          <p:nvPr/>
        </p:nvSpPr>
        <p:spPr bwMode="auto">
          <a:xfrm>
            <a:off x="5486400" y="6643688"/>
            <a:ext cx="15240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charset="0"/>
              </a:rPr>
              <a:t> Craig Flatten, ADF&amp;G</a:t>
            </a:r>
          </a:p>
        </p:txBody>
      </p:sp>
      <p:sp>
        <p:nvSpPr>
          <p:cNvPr id="6179" name="Text Box 35"/>
          <p:cNvSpPr txBox="1">
            <a:spLocks noChangeArrowheads="1"/>
          </p:cNvSpPr>
          <p:nvPr/>
        </p:nvSpPr>
        <p:spPr bwMode="auto">
          <a:xfrm>
            <a:off x="1439864" y="6036972"/>
            <a:ext cx="102987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dirty="0"/>
              <a:t>©</a:t>
            </a:r>
            <a:r>
              <a:rPr lang="en-US" altLang="en-US" dirty="0" smtClean="0">
                <a:latin typeface="Arial Narrow" pitchFamily="34" charset="0"/>
              </a:rPr>
              <a:t>Norio </a:t>
            </a:r>
            <a:r>
              <a:rPr lang="en-US" altLang="en-US" dirty="0">
                <a:latin typeface="Arial Narrow" pitchFamily="34" charset="0"/>
              </a:rPr>
              <a:t>Matsumoto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4065" name="Oval 33"/>
          <p:cNvSpPr>
            <a:spLocks noChangeArrowheads="1"/>
          </p:cNvSpPr>
          <p:nvPr/>
        </p:nvSpPr>
        <p:spPr bwMode="auto">
          <a:xfrm>
            <a:off x="5943600" y="1524000"/>
            <a:ext cx="2057400" cy="2057400"/>
          </a:xfrm>
          <a:prstGeom prst="ellipse">
            <a:avLst/>
          </a:prstGeom>
          <a:solidFill>
            <a:srgbClr val="669900"/>
          </a:solidFill>
          <a:ln w="9525" algn="ctr">
            <a:solidFill>
              <a:srgbClr val="F9F5F5"/>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4038" name="Text Box 6"/>
          <p:cNvSpPr txBox="1">
            <a:spLocks noChangeArrowheads="1"/>
          </p:cNvSpPr>
          <p:nvPr/>
        </p:nvSpPr>
        <p:spPr bwMode="auto">
          <a:xfrm>
            <a:off x="152400" y="4419600"/>
            <a:ext cx="883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FFCC00"/>
                </a:solidFill>
                <a:latin typeface="Arial Black" pitchFamily="34" charset="0"/>
              </a:rPr>
              <a:t>What are the differences between </a:t>
            </a:r>
          </a:p>
          <a:p>
            <a:r>
              <a:rPr lang="en-US" altLang="en-US" sz="2400">
                <a:solidFill>
                  <a:srgbClr val="FFCC00"/>
                </a:solidFill>
                <a:latin typeface="Arial Black" pitchFamily="34" charset="0"/>
              </a:rPr>
              <a:t>the Sitka Spruce and Western Hemlock?</a:t>
            </a:r>
          </a:p>
        </p:txBody>
      </p:sp>
      <p:sp>
        <p:nvSpPr>
          <p:cNvPr id="44039" name="Text Box 7"/>
          <p:cNvSpPr txBox="1">
            <a:spLocks noChangeArrowheads="1"/>
          </p:cNvSpPr>
          <p:nvPr/>
        </p:nvSpPr>
        <p:spPr bwMode="auto">
          <a:xfrm>
            <a:off x="1752600" y="39624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400">
                <a:solidFill>
                  <a:srgbClr val="FFCC00"/>
                </a:solidFill>
                <a:latin typeface="Arial" charset="0"/>
              </a:rPr>
              <a:t>Sitka Spruce</a:t>
            </a:r>
          </a:p>
        </p:txBody>
      </p:sp>
      <p:sp>
        <p:nvSpPr>
          <p:cNvPr id="44040" name="Text Box 8"/>
          <p:cNvSpPr txBox="1">
            <a:spLocks noChangeArrowheads="1"/>
          </p:cNvSpPr>
          <p:nvPr/>
        </p:nvSpPr>
        <p:spPr bwMode="auto">
          <a:xfrm>
            <a:off x="6400800" y="39624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400">
                <a:solidFill>
                  <a:srgbClr val="FFCC00"/>
                </a:solidFill>
                <a:latin typeface="Arial" charset="0"/>
              </a:rPr>
              <a:t>Western Hemlock</a:t>
            </a:r>
          </a:p>
        </p:txBody>
      </p:sp>
      <p:sp>
        <p:nvSpPr>
          <p:cNvPr id="44060" name="Oval 28"/>
          <p:cNvSpPr>
            <a:spLocks noChangeArrowheads="1"/>
          </p:cNvSpPr>
          <p:nvPr/>
        </p:nvSpPr>
        <p:spPr bwMode="auto">
          <a:xfrm>
            <a:off x="3276600" y="1600200"/>
            <a:ext cx="1828800" cy="182880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4062" name="Oval 30"/>
          <p:cNvSpPr>
            <a:spLocks noChangeArrowheads="1"/>
          </p:cNvSpPr>
          <p:nvPr/>
        </p:nvSpPr>
        <p:spPr bwMode="auto">
          <a:xfrm>
            <a:off x="2057400" y="1600200"/>
            <a:ext cx="2514600" cy="251460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4069" name="Oval 37"/>
          <p:cNvSpPr>
            <a:spLocks noChangeArrowheads="1"/>
          </p:cNvSpPr>
          <p:nvPr/>
        </p:nvSpPr>
        <p:spPr bwMode="auto">
          <a:xfrm>
            <a:off x="1447800" y="1676400"/>
            <a:ext cx="1905000" cy="1905000"/>
          </a:xfrm>
          <a:prstGeom prst="ellipse">
            <a:avLst/>
          </a:prstGeom>
          <a:solidFill>
            <a:srgbClr val="669900"/>
          </a:solidFill>
          <a:ln w="9525" algn="ctr">
            <a:solidFill>
              <a:srgbClr val="F9F5F5"/>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44070" name="Picture 38" descr="spruce cone_no whites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19200"/>
            <a:ext cx="1597025" cy="2508250"/>
          </a:xfrm>
          <a:prstGeom prst="rect">
            <a:avLst/>
          </a:prstGeom>
          <a:noFill/>
          <a:extLst>
            <a:ext uri="{909E8E84-426E-40DD-AFC4-6F175D3DCCD1}">
              <a14:hiddenFill xmlns:a14="http://schemas.microsoft.com/office/drawing/2010/main">
                <a:solidFill>
                  <a:srgbClr val="FFFFFF"/>
                </a:solidFill>
              </a14:hiddenFill>
            </a:ext>
          </a:extLst>
        </p:spPr>
      </p:pic>
      <p:pic>
        <p:nvPicPr>
          <p:cNvPr id="44071" name="Picture 39" descr="hemlock_no wh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295400"/>
            <a:ext cx="1971675"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5062" name="Text Box 6"/>
          <p:cNvSpPr txBox="1">
            <a:spLocks noChangeArrowheads="1"/>
          </p:cNvSpPr>
          <p:nvPr/>
        </p:nvSpPr>
        <p:spPr bwMode="auto">
          <a:xfrm>
            <a:off x="1600200" y="4648200"/>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b="1">
                <a:solidFill>
                  <a:srgbClr val="FFCC00"/>
                </a:solidFill>
                <a:latin typeface="Arial" charset="0"/>
              </a:rPr>
              <a:t>Western Red Cedar</a:t>
            </a:r>
          </a:p>
        </p:txBody>
      </p:sp>
      <p:sp>
        <p:nvSpPr>
          <p:cNvPr id="45063" name="Text Box 7"/>
          <p:cNvSpPr txBox="1">
            <a:spLocks noChangeArrowheads="1"/>
          </p:cNvSpPr>
          <p:nvPr/>
        </p:nvSpPr>
        <p:spPr bwMode="auto">
          <a:xfrm>
            <a:off x="5638800" y="464820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600" b="1">
                <a:solidFill>
                  <a:srgbClr val="FFCC00"/>
                </a:solidFill>
                <a:latin typeface="Arial" charset="0"/>
              </a:rPr>
              <a:t>Shore (lodgepole) Pine</a:t>
            </a:r>
          </a:p>
        </p:txBody>
      </p:sp>
      <p:sp>
        <p:nvSpPr>
          <p:cNvPr id="45080" name="Oval 24"/>
          <p:cNvSpPr>
            <a:spLocks noChangeArrowheads="1"/>
          </p:cNvSpPr>
          <p:nvPr/>
        </p:nvSpPr>
        <p:spPr bwMode="auto">
          <a:xfrm>
            <a:off x="5791200" y="2286000"/>
            <a:ext cx="2057400" cy="2057400"/>
          </a:xfrm>
          <a:prstGeom prst="ellipse">
            <a:avLst/>
          </a:prstGeom>
          <a:solidFill>
            <a:srgbClr val="669900"/>
          </a:solidFill>
          <a:ln w="9525" algn="ctr">
            <a:solidFill>
              <a:srgbClr val="F9F5F5"/>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081" name="Oval 25"/>
          <p:cNvSpPr>
            <a:spLocks noChangeArrowheads="1"/>
          </p:cNvSpPr>
          <p:nvPr/>
        </p:nvSpPr>
        <p:spPr bwMode="auto">
          <a:xfrm>
            <a:off x="1676400" y="2209800"/>
            <a:ext cx="2057400" cy="2057400"/>
          </a:xfrm>
          <a:prstGeom prst="ellipse">
            <a:avLst/>
          </a:prstGeom>
          <a:solidFill>
            <a:srgbClr val="669900"/>
          </a:solidFill>
          <a:ln w="9525" algn="ctr">
            <a:solidFill>
              <a:srgbClr val="F9F5F5"/>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45082" name="Picture 26" descr="cedar_no white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19014">
            <a:off x="1828800" y="1524000"/>
            <a:ext cx="1970088" cy="2990850"/>
          </a:xfrm>
          <a:prstGeom prst="rect">
            <a:avLst/>
          </a:prstGeom>
          <a:noFill/>
          <a:extLst>
            <a:ext uri="{909E8E84-426E-40DD-AFC4-6F175D3DCCD1}">
              <a14:hiddenFill xmlns:a14="http://schemas.microsoft.com/office/drawing/2010/main">
                <a:solidFill>
                  <a:srgbClr val="FFFFFF"/>
                </a:solidFill>
              </a14:hiddenFill>
            </a:ext>
          </a:extLst>
        </p:spPr>
      </p:pic>
      <p:pic>
        <p:nvPicPr>
          <p:cNvPr id="45083" name="Picture 27" descr="pine_no white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91977">
            <a:off x="6096000" y="1981200"/>
            <a:ext cx="1406525" cy="233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9" name="Text Box 7"/>
          <p:cNvSpPr txBox="1">
            <a:spLocks noChangeArrowheads="1"/>
          </p:cNvSpPr>
          <p:nvPr/>
        </p:nvSpPr>
        <p:spPr bwMode="auto">
          <a:xfrm>
            <a:off x="3200400" y="228600"/>
            <a:ext cx="28797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2400">
                <a:solidFill>
                  <a:srgbClr val="99CC00"/>
                </a:solidFill>
                <a:latin typeface="Arial" charset="0"/>
              </a:rPr>
              <a:t>Primary Succession</a:t>
            </a:r>
          </a:p>
        </p:txBody>
      </p:sp>
      <p:sp>
        <p:nvSpPr>
          <p:cNvPr id="49160" name="Text Box 8"/>
          <p:cNvSpPr txBox="1">
            <a:spLocks noChangeArrowheads="1"/>
          </p:cNvSpPr>
          <p:nvPr/>
        </p:nvSpPr>
        <p:spPr bwMode="auto">
          <a:xfrm>
            <a:off x="1362075" y="4191000"/>
            <a:ext cx="184150"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endParaRPr lang="en-US" altLang="en-US" sz="1200">
              <a:latin typeface="Arial" charset="0"/>
            </a:endParaRPr>
          </a:p>
          <a:p>
            <a:endParaRPr lang="en-US" altLang="en-US" sz="1200">
              <a:latin typeface="Arial" charset="0"/>
            </a:endParaRPr>
          </a:p>
          <a:p>
            <a:endParaRPr lang="en-US" altLang="en-US" sz="1200">
              <a:latin typeface="Arial" charset="0"/>
            </a:endParaRPr>
          </a:p>
        </p:txBody>
      </p:sp>
      <p:sp>
        <p:nvSpPr>
          <p:cNvPr id="49163" name="AutoShape 11"/>
          <p:cNvSpPr>
            <a:spLocks noChangeArrowheads="1"/>
          </p:cNvSpPr>
          <p:nvPr/>
        </p:nvSpPr>
        <p:spPr bwMode="auto">
          <a:xfrm>
            <a:off x="1447800" y="4114800"/>
            <a:ext cx="76200" cy="76200"/>
          </a:xfrm>
          <a:prstGeom prst="downArrow">
            <a:avLst>
              <a:gd name="adj1" fmla="val 50000"/>
              <a:gd name="adj2" fmla="val 25000"/>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49165" name="Text Box 13"/>
          <p:cNvSpPr txBox="1">
            <a:spLocks noChangeArrowheads="1"/>
          </p:cNvSpPr>
          <p:nvPr/>
        </p:nvSpPr>
        <p:spPr bwMode="auto">
          <a:xfrm>
            <a:off x="838200" y="6172200"/>
            <a:ext cx="1079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200" b="1">
                <a:latin typeface="Arial" charset="0"/>
              </a:rPr>
              <a:t>0 years</a:t>
            </a:r>
          </a:p>
          <a:p>
            <a:r>
              <a:rPr lang="en-US" altLang="en-US" sz="1200">
                <a:latin typeface="Arial" charset="0"/>
              </a:rPr>
              <a:t>Glacier snout</a:t>
            </a:r>
          </a:p>
        </p:txBody>
      </p:sp>
      <p:sp>
        <p:nvSpPr>
          <p:cNvPr id="49166" name="Text Box 14"/>
          <p:cNvSpPr txBox="1">
            <a:spLocks noChangeArrowheads="1"/>
          </p:cNvSpPr>
          <p:nvPr/>
        </p:nvSpPr>
        <p:spPr bwMode="auto">
          <a:xfrm>
            <a:off x="1828800" y="6172200"/>
            <a:ext cx="9921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200" b="1">
                <a:latin typeface="Arial" charset="0"/>
              </a:rPr>
              <a:t>25 years</a:t>
            </a:r>
          </a:p>
          <a:p>
            <a:r>
              <a:rPr lang="en-US" altLang="en-US" sz="1200">
                <a:latin typeface="Arial" charset="0"/>
              </a:rPr>
              <a:t>Alder-willow</a:t>
            </a:r>
          </a:p>
        </p:txBody>
      </p:sp>
      <p:sp>
        <p:nvSpPr>
          <p:cNvPr id="49167" name="Text Box 15"/>
          <p:cNvSpPr txBox="1">
            <a:spLocks noChangeArrowheads="1"/>
          </p:cNvSpPr>
          <p:nvPr/>
        </p:nvSpPr>
        <p:spPr bwMode="auto">
          <a:xfrm>
            <a:off x="3276600" y="6583363"/>
            <a:ext cx="18415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endParaRPr lang="en-US" altLang="en-US" sz="1200">
              <a:latin typeface="Arial" charset="0"/>
            </a:endParaRPr>
          </a:p>
        </p:txBody>
      </p:sp>
      <p:sp>
        <p:nvSpPr>
          <p:cNvPr id="49168" name="Text Box 16"/>
          <p:cNvSpPr txBox="1">
            <a:spLocks noChangeArrowheads="1"/>
          </p:cNvSpPr>
          <p:nvPr/>
        </p:nvSpPr>
        <p:spPr bwMode="auto">
          <a:xfrm>
            <a:off x="3429000" y="6643688"/>
            <a:ext cx="18415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endParaRPr lang="en-US" altLang="en-US"/>
          </a:p>
        </p:txBody>
      </p:sp>
      <p:sp>
        <p:nvSpPr>
          <p:cNvPr id="49169" name="Text Box 17"/>
          <p:cNvSpPr txBox="1">
            <a:spLocks noChangeArrowheads="1"/>
          </p:cNvSpPr>
          <p:nvPr/>
        </p:nvSpPr>
        <p:spPr bwMode="auto">
          <a:xfrm>
            <a:off x="3276600" y="6643688"/>
            <a:ext cx="18415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endParaRPr lang="en-US" altLang="en-US"/>
          </a:p>
        </p:txBody>
      </p:sp>
      <p:sp>
        <p:nvSpPr>
          <p:cNvPr id="49170" name="Text Box 18"/>
          <p:cNvSpPr txBox="1">
            <a:spLocks noChangeArrowheads="1"/>
          </p:cNvSpPr>
          <p:nvPr/>
        </p:nvSpPr>
        <p:spPr bwMode="auto">
          <a:xfrm>
            <a:off x="2819400" y="6172200"/>
            <a:ext cx="15525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200" b="1">
                <a:latin typeface="Arial" charset="0"/>
              </a:rPr>
              <a:t>50 years</a:t>
            </a:r>
          </a:p>
          <a:p>
            <a:r>
              <a:rPr lang="en-US" altLang="en-US" sz="1200">
                <a:latin typeface="Arial" charset="0"/>
              </a:rPr>
              <a:t>Thickets overtopped</a:t>
            </a:r>
          </a:p>
        </p:txBody>
      </p:sp>
      <p:sp>
        <p:nvSpPr>
          <p:cNvPr id="49172" name="Text Box 20"/>
          <p:cNvSpPr txBox="1">
            <a:spLocks noChangeArrowheads="1"/>
          </p:cNvSpPr>
          <p:nvPr/>
        </p:nvSpPr>
        <p:spPr bwMode="auto">
          <a:xfrm>
            <a:off x="4343400" y="6218238"/>
            <a:ext cx="1273175"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200" b="1">
                <a:latin typeface="Arial" charset="0"/>
              </a:rPr>
              <a:t>100 years</a:t>
            </a:r>
          </a:p>
          <a:p>
            <a:r>
              <a:rPr lang="en-US" altLang="en-US" sz="1200">
                <a:latin typeface="Arial" charset="0"/>
              </a:rPr>
              <a:t>Mixed spruce</a:t>
            </a:r>
          </a:p>
          <a:p>
            <a:r>
              <a:rPr lang="en-US" altLang="en-US" sz="1200">
                <a:latin typeface="Arial" charset="0"/>
              </a:rPr>
              <a:t>And cottonwood</a:t>
            </a:r>
          </a:p>
        </p:txBody>
      </p:sp>
      <p:sp>
        <p:nvSpPr>
          <p:cNvPr id="49173" name="Text Box 21"/>
          <p:cNvSpPr txBox="1">
            <a:spLocks noChangeArrowheads="1"/>
          </p:cNvSpPr>
          <p:nvPr/>
        </p:nvSpPr>
        <p:spPr bwMode="auto">
          <a:xfrm>
            <a:off x="5791200" y="6172200"/>
            <a:ext cx="1416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200" b="1">
                <a:latin typeface="Arial" charset="0"/>
              </a:rPr>
              <a:t>200 years</a:t>
            </a:r>
          </a:p>
          <a:p>
            <a:r>
              <a:rPr lang="en-US" altLang="en-US" sz="1200">
                <a:latin typeface="Arial" charset="0"/>
              </a:rPr>
              <a:t>Even-aged spruce</a:t>
            </a:r>
          </a:p>
        </p:txBody>
      </p:sp>
      <p:sp>
        <p:nvSpPr>
          <p:cNvPr id="49174" name="Text Box 22"/>
          <p:cNvSpPr txBox="1">
            <a:spLocks noChangeArrowheads="1"/>
          </p:cNvSpPr>
          <p:nvPr/>
        </p:nvSpPr>
        <p:spPr bwMode="auto">
          <a:xfrm>
            <a:off x="7391400" y="6218238"/>
            <a:ext cx="1281113"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200">
                <a:latin typeface="Arial" charset="0"/>
              </a:rPr>
              <a:t>400+ years</a:t>
            </a:r>
          </a:p>
          <a:p>
            <a:r>
              <a:rPr lang="en-US" altLang="en-US" sz="1200">
                <a:latin typeface="Arial" charset="0"/>
              </a:rPr>
              <a:t>Multi-aged</a:t>
            </a:r>
          </a:p>
          <a:p>
            <a:r>
              <a:rPr lang="en-US" altLang="en-US" sz="1200">
                <a:latin typeface="Arial" charset="0"/>
              </a:rPr>
              <a:t>Hemlock-spruce</a:t>
            </a:r>
          </a:p>
        </p:txBody>
      </p:sp>
      <p:pic>
        <p:nvPicPr>
          <p:cNvPr id="49175" name="Picture 23" descr="glac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762000"/>
            <a:ext cx="7607300" cy="5343525"/>
          </a:xfrm>
          <a:prstGeom prst="rect">
            <a:avLst/>
          </a:prstGeom>
          <a:noFill/>
          <a:ln w="9525">
            <a:solidFill>
              <a:srgbClr val="99CC00"/>
            </a:solidFill>
            <a:miter lim="800000"/>
            <a:headEnd/>
            <a:tailEnd/>
          </a:ln>
          <a:extLst>
            <a:ext uri="{909E8E84-426E-40DD-AFC4-6F175D3DCCD1}">
              <a14:hiddenFill xmlns:a14="http://schemas.microsoft.com/office/drawing/2010/main">
                <a:solidFill>
                  <a:srgbClr val="FFFFFF"/>
                </a:solidFill>
              </a14:hiddenFill>
            </a:ext>
          </a:extLst>
        </p:spPr>
      </p:pic>
      <p:sp>
        <p:nvSpPr>
          <p:cNvPr id="49176" name="Text Box 24"/>
          <p:cNvSpPr txBox="1">
            <a:spLocks noChangeArrowheads="1"/>
          </p:cNvSpPr>
          <p:nvPr/>
        </p:nvSpPr>
        <p:spPr bwMode="auto">
          <a:xfrm rot="5400000">
            <a:off x="7871223" y="5447110"/>
            <a:ext cx="1540667"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en-US" dirty="0"/>
              <a:t>©</a:t>
            </a:r>
            <a:r>
              <a:rPr lang="en-US" altLang="en-US" dirty="0" smtClean="0"/>
              <a:t>Richard </a:t>
            </a:r>
            <a:r>
              <a:rPr lang="en-US" altLang="en-US" dirty="0" err="1" smtClean="0"/>
              <a:t>Carstensen</a:t>
            </a:r>
            <a:endParaRPr lang="en-US"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8" name="Text Box 8"/>
          <p:cNvSpPr txBox="1">
            <a:spLocks noChangeArrowheads="1"/>
          </p:cNvSpPr>
          <p:nvPr/>
        </p:nvSpPr>
        <p:spPr bwMode="auto">
          <a:xfrm>
            <a:off x="2895600" y="685800"/>
            <a:ext cx="32877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2400">
                <a:solidFill>
                  <a:srgbClr val="99CC00"/>
                </a:solidFill>
                <a:latin typeface="Arial" charset="0"/>
              </a:rPr>
              <a:t>Secondary Succession</a:t>
            </a:r>
          </a:p>
        </p:txBody>
      </p:sp>
      <p:sp>
        <p:nvSpPr>
          <p:cNvPr id="81929" name="Text Box 9"/>
          <p:cNvSpPr txBox="1">
            <a:spLocks noChangeArrowheads="1"/>
          </p:cNvSpPr>
          <p:nvPr/>
        </p:nvSpPr>
        <p:spPr bwMode="auto">
          <a:xfrm>
            <a:off x="1828800" y="1371600"/>
            <a:ext cx="219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sz="1000">
                <a:solidFill>
                  <a:srgbClr val="000000"/>
                </a:solidFill>
                <a:latin typeface="Arial" charset="0"/>
              </a:rPr>
              <a:t> </a:t>
            </a:r>
            <a:endParaRPr lang="en-US" altLang="en-US" sz="1200">
              <a:solidFill>
                <a:srgbClr val="000000"/>
              </a:solidFill>
              <a:latin typeface="Arial" charset="0"/>
            </a:endParaRPr>
          </a:p>
        </p:txBody>
      </p:sp>
      <p:sp>
        <p:nvSpPr>
          <p:cNvPr id="81932" name="Text Box 12"/>
          <p:cNvSpPr txBox="1">
            <a:spLocks noChangeArrowheads="1"/>
          </p:cNvSpPr>
          <p:nvPr/>
        </p:nvSpPr>
        <p:spPr bwMode="auto">
          <a:xfrm>
            <a:off x="1127125" y="6332538"/>
            <a:ext cx="18415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endParaRPr lang="en-US" altLang="en-US"/>
          </a:p>
        </p:txBody>
      </p:sp>
      <p:pic>
        <p:nvPicPr>
          <p:cNvPr id="81943" name="Picture 23" descr="2row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393825"/>
            <a:ext cx="8229600" cy="4068763"/>
          </a:xfrm>
          <a:prstGeom prst="rect">
            <a:avLst/>
          </a:prstGeom>
          <a:noFill/>
          <a:ln w="9525">
            <a:solidFill>
              <a:srgbClr val="99CC00"/>
            </a:solidFill>
            <a:miter lim="800000"/>
            <a:headEnd/>
            <a:tailEnd/>
          </a:ln>
          <a:extLst>
            <a:ext uri="{909E8E84-426E-40DD-AFC4-6F175D3DCCD1}">
              <a14:hiddenFill xmlns:a14="http://schemas.microsoft.com/office/drawing/2010/main">
                <a:solidFill>
                  <a:srgbClr val="FFFFFF"/>
                </a:solidFill>
              </a14:hiddenFill>
            </a:ext>
          </a:extLst>
        </p:spPr>
      </p:pic>
      <p:sp>
        <p:nvSpPr>
          <p:cNvPr id="81944" name="Text Box 24"/>
          <p:cNvSpPr txBox="1">
            <a:spLocks noChangeArrowheads="1"/>
          </p:cNvSpPr>
          <p:nvPr/>
        </p:nvSpPr>
        <p:spPr bwMode="auto">
          <a:xfrm>
            <a:off x="7233104" y="5562600"/>
            <a:ext cx="1186543"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dirty="0"/>
              <a:t>©</a:t>
            </a:r>
            <a:r>
              <a:rPr lang="en-US" altLang="en-US" dirty="0" smtClean="0">
                <a:latin typeface="Arial" charset="0"/>
              </a:rPr>
              <a:t>Richard </a:t>
            </a:r>
            <a:r>
              <a:rPr lang="en-US" altLang="en-US" dirty="0" err="1">
                <a:latin typeface="Arial" charset="0"/>
              </a:rPr>
              <a:t>Carstensen</a:t>
            </a:r>
            <a:endParaRPr lang="en-US" altLang="en-US" dirty="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685800" y="-228600"/>
            <a:ext cx="8229600" cy="1143000"/>
          </a:xfrm>
        </p:spPr>
        <p:txBody>
          <a:bodyPr/>
          <a:lstStyle/>
          <a:p>
            <a:r>
              <a:rPr lang="en-US" altLang="en-US" sz="2400">
                <a:solidFill>
                  <a:srgbClr val="99CC00"/>
                </a:solidFill>
              </a:rPr>
              <a:t>Multi-Aged Forest</a:t>
            </a:r>
            <a:r>
              <a:rPr lang="en-US" altLang="en-US"/>
              <a:t> </a:t>
            </a:r>
          </a:p>
        </p:txBody>
      </p:sp>
      <p:pic>
        <p:nvPicPr>
          <p:cNvPr id="50183" name="Picture 7" descr="spruce_kr"/>
          <p:cNvPicPr>
            <a:picLocks noChangeAspect="1" noChangeArrowheads="1"/>
          </p:cNvPicPr>
          <p:nvPr/>
        </p:nvPicPr>
        <p:blipFill>
          <a:blip r:embed="rId3">
            <a:extLst>
              <a:ext uri="{28A0092B-C50C-407E-A947-70E740481C1C}">
                <a14:useLocalDpi xmlns:a14="http://schemas.microsoft.com/office/drawing/2010/main" val="0"/>
              </a:ext>
            </a:extLst>
          </a:blip>
          <a:srcRect l="11705" b="7813"/>
          <a:stretch>
            <a:fillRect/>
          </a:stretch>
        </p:blipFill>
        <p:spPr bwMode="auto">
          <a:xfrm>
            <a:off x="762000" y="990600"/>
            <a:ext cx="3352800" cy="4419600"/>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pic>
      <p:pic>
        <p:nvPicPr>
          <p:cNvPr id="50184" name="Picture 8" descr="devilsclub_k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828800"/>
            <a:ext cx="3314700" cy="4419600"/>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pic>
      <p:sp>
        <p:nvSpPr>
          <p:cNvPr id="50185" name="Text Box 9"/>
          <p:cNvSpPr txBox="1">
            <a:spLocks noChangeArrowheads="1"/>
          </p:cNvSpPr>
          <p:nvPr/>
        </p:nvSpPr>
        <p:spPr bwMode="auto">
          <a:xfrm>
            <a:off x="2590800" y="5410200"/>
            <a:ext cx="13811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latin typeface="Arial" charset="0"/>
              </a:rPr>
              <a:t>Kristen Romanoff, ADF&amp;G</a:t>
            </a:r>
          </a:p>
        </p:txBody>
      </p:sp>
      <p:sp>
        <p:nvSpPr>
          <p:cNvPr id="50186" name="Text Box 10"/>
          <p:cNvSpPr txBox="1">
            <a:spLocks noChangeArrowheads="1"/>
          </p:cNvSpPr>
          <p:nvPr/>
        </p:nvSpPr>
        <p:spPr bwMode="auto">
          <a:xfrm>
            <a:off x="6705600" y="6248400"/>
            <a:ext cx="1381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latin typeface="Arial" charset="0"/>
              </a:rPr>
              <a:t>Kristen Romanoff, ADF&amp;G</a:t>
            </a:r>
          </a:p>
          <a:p>
            <a:pPr algn="l"/>
            <a:endParaRPr lang="en-US" altLang="en-US">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2286000" y="-228600"/>
            <a:ext cx="4724400" cy="1143000"/>
          </a:xfrm>
        </p:spPr>
        <p:txBody>
          <a:bodyPr/>
          <a:lstStyle/>
          <a:p>
            <a:r>
              <a:rPr lang="en-US" altLang="en-US" sz="2400">
                <a:solidFill>
                  <a:srgbClr val="99CC00"/>
                </a:solidFill>
              </a:rPr>
              <a:t> Fallen Trees and Canopy Gaps</a:t>
            </a:r>
          </a:p>
        </p:txBody>
      </p:sp>
      <p:pic>
        <p:nvPicPr>
          <p:cNvPr id="90117" name="Picture 5" descr="RO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914400"/>
            <a:ext cx="3886200" cy="5181600"/>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pic>
      <p:pic>
        <p:nvPicPr>
          <p:cNvPr id="90116" name="Picture 4" descr="devilsclub_kr"/>
          <p:cNvPicPr>
            <a:picLocks noChangeAspect="1" noChangeArrowheads="1"/>
          </p:cNvPicPr>
          <p:nvPr/>
        </p:nvPicPr>
        <p:blipFill>
          <a:blip r:embed="rId4">
            <a:extLst>
              <a:ext uri="{28A0092B-C50C-407E-A947-70E740481C1C}">
                <a14:useLocalDpi xmlns:a14="http://schemas.microsoft.com/office/drawing/2010/main" val="0"/>
              </a:ext>
            </a:extLst>
          </a:blip>
          <a:srcRect b="15556"/>
          <a:stretch>
            <a:fillRect/>
          </a:stretch>
        </p:blipFill>
        <p:spPr bwMode="auto">
          <a:xfrm>
            <a:off x="5181600" y="1600200"/>
            <a:ext cx="3517900" cy="3962400"/>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pic>
      <p:sp>
        <p:nvSpPr>
          <p:cNvPr id="90118" name="Text Box 6"/>
          <p:cNvSpPr txBox="1">
            <a:spLocks noChangeArrowheads="1"/>
          </p:cNvSpPr>
          <p:nvPr/>
        </p:nvSpPr>
        <p:spPr bwMode="auto">
          <a:xfrm>
            <a:off x="3448050" y="6106328"/>
            <a:ext cx="13716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dirty="0"/>
              <a:t>©</a:t>
            </a:r>
            <a:r>
              <a:rPr lang="en-US" altLang="en-US" dirty="0" smtClean="0">
                <a:solidFill>
                  <a:srgbClr val="F9F5F5"/>
                </a:solidFill>
                <a:latin typeface="Arial" charset="0"/>
              </a:rPr>
              <a:t>Bob </a:t>
            </a:r>
            <a:r>
              <a:rPr lang="en-US" altLang="en-US" dirty="0">
                <a:solidFill>
                  <a:srgbClr val="F9F5F5"/>
                </a:solidFill>
                <a:latin typeface="Arial" charset="0"/>
              </a:rPr>
              <a:t>Armstrong</a:t>
            </a:r>
          </a:p>
        </p:txBody>
      </p:sp>
      <p:sp>
        <p:nvSpPr>
          <p:cNvPr id="90119" name="Text Box 7"/>
          <p:cNvSpPr txBox="1">
            <a:spLocks noChangeArrowheads="1"/>
          </p:cNvSpPr>
          <p:nvPr/>
        </p:nvSpPr>
        <p:spPr bwMode="auto">
          <a:xfrm>
            <a:off x="6934200" y="5638800"/>
            <a:ext cx="1828800"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a:solidFill>
                  <a:srgbClr val="F9F5F5"/>
                </a:solidFill>
                <a:latin typeface="Arial" charset="0"/>
              </a:rPr>
              <a:t>Kristen Romanoff, ADF&amp;G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5A58"/>
      </a:dk1>
      <a:lt1>
        <a:srgbClr val="FFFF00"/>
      </a:lt1>
      <a:dk2>
        <a:srgbClr val="003300"/>
      </a:dk2>
      <a:lt2>
        <a:srgbClr val="FFFF00"/>
      </a:lt2>
      <a:accent1>
        <a:srgbClr val="006462"/>
      </a:accent1>
      <a:accent2>
        <a:srgbClr val="6D6FC7"/>
      </a:accent2>
      <a:accent3>
        <a:srgbClr val="AAADAA"/>
      </a:accent3>
      <a:accent4>
        <a:srgbClr val="DADA00"/>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800" b="0" i="0" u="none" strike="noStrike" cap="none" normalizeH="0" baseline="0" smtClean="0">
            <a:ln>
              <a:noFill/>
            </a:ln>
            <a:solidFill>
              <a:srgbClr val="FFFFFF"/>
            </a:solidFill>
            <a:effectLst/>
            <a:latin typeface="Clarendon Lt BT"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800" b="0" i="0" u="none" strike="noStrike" cap="none" normalizeH="0" baseline="0" smtClean="0">
            <a:ln>
              <a:noFill/>
            </a:ln>
            <a:solidFill>
              <a:srgbClr val="FFFFFF"/>
            </a:solidFill>
            <a:effectLst/>
            <a:latin typeface="Clarendon Lt BT"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5A58"/>
        </a:dk1>
        <a:lt1>
          <a:srgbClr val="FFFF00"/>
        </a:lt1>
        <a:dk2>
          <a:srgbClr val="003300"/>
        </a:dk2>
        <a:lt2>
          <a:srgbClr val="FFFF00"/>
        </a:lt2>
        <a:accent1>
          <a:srgbClr val="006462"/>
        </a:accent1>
        <a:accent2>
          <a:srgbClr val="6D6FC7"/>
        </a:accent2>
        <a:accent3>
          <a:srgbClr val="AAADAA"/>
        </a:accent3>
        <a:accent4>
          <a:srgbClr val="DADA00"/>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14">
        <a:dk1>
          <a:srgbClr val="005A58"/>
        </a:dk1>
        <a:lt1>
          <a:srgbClr val="008080"/>
        </a:lt1>
        <a:dk2>
          <a:srgbClr val="003300"/>
        </a:dk2>
        <a:lt2>
          <a:srgbClr val="FFFF00"/>
        </a:lt2>
        <a:accent1>
          <a:srgbClr val="006462"/>
        </a:accent1>
        <a:accent2>
          <a:srgbClr val="6D6FC7"/>
        </a:accent2>
        <a:accent3>
          <a:srgbClr val="AAADAA"/>
        </a:accent3>
        <a:accent4>
          <a:srgbClr val="006C6C"/>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3686</TotalTime>
  <Words>2484</Words>
  <Application>Microsoft Office PowerPoint</Application>
  <PresentationFormat>On-screen Show (4:3)</PresentationFormat>
  <Paragraphs>218</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Narrow</vt:lpstr>
      <vt:lpstr>Clarendon Lt BT</vt:lpstr>
      <vt:lpstr>Arial Black</vt:lpstr>
      <vt:lpstr>Times New Roman</vt:lpstr>
      <vt:lpstr>Times</vt:lpstr>
      <vt:lpstr>Default Design</vt:lpstr>
      <vt:lpstr>The Alaskan Rainforest</vt:lpstr>
      <vt:lpstr>PowerPoint Presentation</vt:lpstr>
      <vt:lpstr>PowerPoint Presentation</vt:lpstr>
      <vt:lpstr>PowerPoint Presentation</vt:lpstr>
      <vt:lpstr>PowerPoint Presentation</vt:lpstr>
      <vt:lpstr>PowerPoint Presentation</vt:lpstr>
      <vt:lpstr>PowerPoint Presentation</vt:lpstr>
      <vt:lpstr>Multi-Aged Forest </vt:lpstr>
      <vt:lpstr> Fallen Trees and Canopy Gaps</vt:lpstr>
      <vt:lpstr>Nurse Logs</vt:lpstr>
      <vt:lpstr>The Carbon Connection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Alaska, Department of Fish and Game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klromanoff</dc:creator>
  <cp:lastModifiedBy>Romanoff, Kristen L (DFG)</cp:lastModifiedBy>
  <cp:revision>283</cp:revision>
  <dcterms:created xsi:type="dcterms:W3CDTF">2003-05-21T00:59:18Z</dcterms:created>
  <dcterms:modified xsi:type="dcterms:W3CDTF">2017-09-27T00:08:42Z</dcterms:modified>
</cp:coreProperties>
</file>